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92" r:id="rId3"/>
  </p:sldMasterIdLst>
  <p:notesMasterIdLst>
    <p:notesMasterId r:id="rId31"/>
  </p:notesMasterIdLst>
  <p:handoutMasterIdLst>
    <p:handoutMasterId r:id="rId32"/>
  </p:handoutMasterIdLst>
  <p:sldIdLst>
    <p:sldId id="829" r:id="rId4"/>
    <p:sldId id="847" r:id="rId5"/>
    <p:sldId id="827" r:id="rId6"/>
    <p:sldId id="911" r:id="rId7"/>
    <p:sldId id="912" r:id="rId8"/>
    <p:sldId id="939" r:id="rId9"/>
    <p:sldId id="887" r:id="rId10"/>
    <p:sldId id="933" r:id="rId11"/>
    <p:sldId id="913" r:id="rId12"/>
    <p:sldId id="937" r:id="rId13"/>
    <p:sldId id="941" r:id="rId14"/>
    <p:sldId id="940" r:id="rId15"/>
    <p:sldId id="927" r:id="rId16"/>
    <p:sldId id="929" r:id="rId17"/>
    <p:sldId id="925" r:id="rId18"/>
    <p:sldId id="934" r:id="rId19"/>
    <p:sldId id="930" r:id="rId20"/>
    <p:sldId id="935" r:id="rId21"/>
    <p:sldId id="931" r:id="rId22"/>
    <p:sldId id="936" r:id="rId23"/>
    <p:sldId id="923" r:id="rId24"/>
    <p:sldId id="938" r:id="rId25"/>
    <p:sldId id="908" r:id="rId26"/>
    <p:sldId id="924" r:id="rId27"/>
    <p:sldId id="909" r:id="rId28"/>
    <p:sldId id="910" r:id="rId29"/>
    <p:sldId id="826"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gun" initials="s" lastIdx="1" clrIdx="0">
    <p:extLst>
      <p:ext uri="{19B8F6BF-5375-455C-9EA6-DF929625EA0E}">
        <p15:presenceInfo xmlns:p15="http://schemas.microsoft.com/office/powerpoint/2012/main" userId="S::shagun@uw.edu::28cd35dd-26cf-4295-bd81-eca9954870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B8AD"/>
    <a:srgbClr val="1F497D"/>
    <a:srgbClr val="0E6E8E"/>
    <a:srgbClr val="595959"/>
    <a:srgbClr val="026F8E"/>
    <a:srgbClr val="4BACC6"/>
    <a:srgbClr val="2C92D5"/>
    <a:srgbClr val="24B9AD"/>
    <a:srgbClr val="93A61B"/>
    <a:srgbClr val="EDC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8" autoAdjust="0"/>
    <p:restoredTop sz="84530"/>
  </p:normalViewPr>
  <p:slideViewPr>
    <p:cSldViewPr>
      <p:cViewPr varScale="1">
        <p:scale>
          <a:sx n="90" d="100"/>
          <a:sy n="90" d="100"/>
        </p:scale>
        <p:origin x="1472"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88" d="100"/>
          <a:sy n="88" d="100"/>
        </p:scale>
        <p:origin x="-387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8B5C8F-8078-4DAE-AB31-0A0D247E2149}" type="datetimeFigureOut">
              <a:rPr lang="en-US" smtClean="0"/>
              <a:t>5/2/22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651D8F-D12B-47B7-8C39-E2EDC234A8A4}" type="slidenum">
              <a:rPr lang="en-US" smtClean="0"/>
              <a:t>‹#›</a:t>
            </a:fld>
            <a:endParaRPr lang="en-US"/>
          </a:p>
        </p:txBody>
      </p:sp>
    </p:spTree>
    <p:extLst>
      <p:ext uri="{BB962C8B-B14F-4D97-AF65-F5344CB8AC3E}">
        <p14:creationId xmlns:p14="http://schemas.microsoft.com/office/powerpoint/2010/main" val="2415847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444E1-5D57-4A4C-9CDC-FA5D226E4DFB}" type="datetimeFigureOut">
              <a:rPr lang="en-US" smtClean="0"/>
              <a:t>5/2/22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6BF88-8686-495B-B1CC-4CA8FB75A3B0}" type="slidenum">
              <a:rPr lang="en-US" smtClean="0"/>
              <a:t>‹#›</a:t>
            </a:fld>
            <a:endParaRPr lang="en-US"/>
          </a:p>
        </p:txBody>
      </p:sp>
    </p:spTree>
    <p:extLst>
      <p:ext uri="{BB962C8B-B14F-4D97-AF65-F5344CB8AC3E}">
        <p14:creationId xmlns:p14="http://schemas.microsoft.com/office/powerpoint/2010/main" val="2844197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begin, I want to caution that some of the slides in this talk contain offensive language</a:t>
            </a:r>
          </a:p>
        </p:txBody>
      </p:sp>
      <p:sp>
        <p:nvSpPr>
          <p:cNvPr id="4" name="Slide Number Placeholder 3"/>
          <p:cNvSpPr>
            <a:spLocks noGrp="1"/>
          </p:cNvSpPr>
          <p:nvPr>
            <p:ph type="sldNum" sz="quarter" idx="5"/>
          </p:nvPr>
        </p:nvSpPr>
        <p:spPr/>
        <p:txBody>
          <a:bodyPr/>
          <a:lstStyle/>
          <a:p>
            <a:fld id="{D306BF88-8686-495B-B1CC-4CA8FB75A3B0}" type="slidenum">
              <a:rPr lang="en-US" smtClean="0"/>
              <a:t>2</a:t>
            </a:fld>
            <a:endParaRPr lang="en-US"/>
          </a:p>
        </p:txBody>
      </p:sp>
    </p:spTree>
    <p:extLst>
      <p:ext uri="{BB962C8B-B14F-4D97-AF65-F5344CB8AC3E}">
        <p14:creationId xmlns:p14="http://schemas.microsoft.com/office/powerpoint/2010/main" val="2328201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these interviews, we identified creators’ needs and then built a new system called </a:t>
            </a:r>
            <a:r>
              <a:rPr lang="en-US" dirty="0" err="1"/>
              <a:t>FitlerBuddy</a:t>
            </a:r>
            <a:r>
              <a:rPr lang="en-US" dirty="0"/>
              <a:t>,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augments word filter tools with features to support better authoring, maintenance, and auditing of word filters.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begin with, we have implemented FilterBuddy for YouTube.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let me discuss how FilterBuddy features address the specific needs of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11</a:t>
            </a:fld>
            <a:endParaRPr lang="en-US"/>
          </a:p>
        </p:txBody>
      </p:sp>
    </p:spTree>
    <p:extLst>
      <p:ext uri="{BB962C8B-B14F-4D97-AF65-F5344CB8AC3E}">
        <p14:creationId xmlns:p14="http://schemas.microsoft.com/office/powerpoint/2010/main" val="2407398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needs analysis, our participants told us that instead of a single box to configure all their word filters, they wanted to separately group different categories of inappropriate comments because it would lead to better organization of their word filters and allow an easier review and search for them.</a:t>
            </a:r>
          </a:p>
        </p:txBody>
      </p:sp>
      <p:sp>
        <p:nvSpPr>
          <p:cNvPr id="4" name="Slide Number Placeholder 3"/>
          <p:cNvSpPr>
            <a:spLocks noGrp="1"/>
          </p:cNvSpPr>
          <p:nvPr>
            <p:ph type="sldNum" sz="quarter" idx="5"/>
          </p:nvPr>
        </p:nvSpPr>
        <p:spPr/>
        <p:txBody>
          <a:bodyPr/>
          <a:lstStyle/>
          <a:p>
            <a:fld id="{D306BF88-8686-495B-B1CC-4CA8FB75A3B0}" type="slidenum">
              <a:rPr lang="en-US" smtClean="0"/>
              <a:t>12</a:t>
            </a:fld>
            <a:endParaRPr lang="en-US"/>
          </a:p>
        </p:txBody>
      </p:sp>
    </p:spTree>
    <p:extLst>
      <p:ext uri="{BB962C8B-B14F-4D97-AF65-F5344CB8AC3E}">
        <p14:creationId xmlns:p14="http://schemas.microsoft.com/office/powerpoint/2010/main" val="2546635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need, FilterBuddy allows creators to organize their word filters in several different categories.</a:t>
            </a:r>
          </a:p>
        </p:txBody>
      </p:sp>
      <p:sp>
        <p:nvSpPr>
          <p:cNvPr id="4" name="Slide Number Placeholder 3"/>
          <p:cNvSpPr>
            <a:spLocks noGrp="1"/>
          </p:cNvSpPr>
          <p:nvPr>
            <p:ph type="sldNum" sz="quarter" idx="5"/>
          </p:nvPr>
        </p:nvSpPr>
        <p:spPr/>
        <p:txBody>
          <a:bodyPr/>
          <a:lstStyle/>
          <a:p>
            <a:fld id="{D306BF88-8686-495B-B1CC-4CA8FB75A3B0}" type="slidenum">
              <a:rPr lang="en-US" smtClean="0"/>
              <a:t>13</a:t>
            </a:fld>
            <a:endParaRPr lang="en-US"/>
          </a:p>
        </p:txBody>
      </p:sp>
    </p:spTree>
    <p:extLst>
      <p:ext uri="{BB962C8B-B14F-4D97-AF65-F5344CB8AC3E}">
        <p14:creationId xmlns:p14="http://schemas.microsoft.com/office/powerpoint/2010/main" val="3067997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address this need, FilterBuddy allows creators to organize their word filters in several different categories.</a:t>
            </a:r>
          </a:p>
          <a:p>
            <a:r>
              <a:rPr lang="en-US" dirty="0"/>
              <a:t>These are 3 examples of custom categories that a participant may configure in FilterBuddy</a:t>
            </a:r>
          </a:p>
        </p:txBody>
      </p:sp>
      <p:sp>
        <p:nvSpPr>
          <p:cNvPr id="4" name="Slide Number Placeholder 3"/>
          <p:cNvSpPr>
            <a:spLocks noGrp="1"/>
          </p:cNvSpPr>
          <p:nvPr>
            <p:ph type="sldNum" sz="quarter" idx="5"/>
          </p:nvPr>
        </p:nvSpPr>
        <p:spPr/>
        <p:txBody>
          <a:bodyPr/>
          <a:lstStyle/>
          <a:p>
            <a:fld id="{D306BF88-8686-495B-B1CC-4CA8FB75A3B0}" type="slidenum">
              <a:rPr lang="en-US" smtClean="0"/>
              <a:t>14</a:t>
            </a:fld>
            <a:endParaRPr lang="en-US"/>
          </a:p>
        </p:txBody>
      </p:sp>
    </p:spTree>
    <p:extLst>
      <p:ext uri="{BB962C8B-B14F-4D97-AF65-F5344CB8AC3E}">
        <p14:creationId xmlns:p14="http://schemas.microsoft.com/office/powerpoint/2010/main" val="250749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especially those belonging to marginalized groups, wanted FilterBuddy to have a few curated categories available by default, </a:t>
            </a:r>
          </a:p>
          <a:p>
            <a:r>
              <a:rPr lang="en-US" dirty="0"/>
              <a:t>because they wanted to avoid creating commonly needed categories like sexism and racism from scratch.</a:t>
            </a:r>
          </a:p>
        </p:txBody>
      </p:sp>
      <p:sp>
        <p:nvSpPr>
          <p:cNvPr id="4" name="Slide Number Placeholder 3"/>
          <p:cNvSpPr>
            <a:spLocks noGrp="1"/>
          </p:cNvSpPr>
          <p:nvPr>
            <p:ph type="sldNum" sz="quarter" idx="5"/>
          </p:nvPr>
        </p:nvSpPr>
        <p:spPr/>
        <p:txBody>
          <a:bodyPr/>
          <a:lstStyle/>
          <a:p>
            <a:fld id="{D306BF88-8686-495B-B1CC-4CA8FB75A3B0}" type="slidenum">
              <a:rPr lang="en-US" smtClean="0"/>
              <a:t>15</a:t>
            </a:fld>
            <a:endParaRPr lang="en-US"/>
          </a:p>
        </p:txBody>
      </p:sp>
    </p:spTree>
    <p:extLst>
      <p:ext uri="{BB962C8B-B14F-4D97-AF65-F5344CB8AC3E}">
        <p14:creationId xmlns:p14="http://schemas.microsoft.com/office/powerpoint/2010/main" val="1951466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p>
          <a:p>
            <a:r>
              <a:rPr lang="en-US" dirty="0"/>
              <a:t>To address this need, users can clone one of the built-in categories that FilterBuddy provides such as homophobia, physical violence, or sexual violence.</a:t>
            </a:r>
          </a:p>
          <a:p>
            <a:r>
              <a:rPr lang="en-US" dirty="0"/>
              <a:t>We have created filters for these categories ourselves based on prior literature.</a:t>
            </a:r>
          </a:p>
          <a:p>
            <a:r>
              <a:rPr lang="en-US" dirty="0"/>
              <a:t>Here, we are seeing how a user imports the built-in homophobia category.</a:t>
            </a:r>
          </a:p>
          <a:p>
            <a:r>
              <a:rPr lang="en-US" dirty="0"/>
              <a:t>On importing, users are redirected to a new homophobia category page that is already populated with many carefully curated homophobic keywords. </a:t>
            </a:r>
          </a:p>
          <a:p>
            <a:r>
              <a:rPr lang="en-US" dirty="0"/>
              <a:t>Users can subsequently edit this category to match their preferences. </a:t>
            </a:r>
          </a:p>
        </p:txBody>
      </p:sp>
      <p:sp>
        <p:nvSpPr>
          <p:cNvPr id="4" name="Slide Number Placeholder 3"/>
          <p:cNvSpPr>
            <a:spLocks noGrp="1"/>
          </p:cNvSpPr>
          <p:nvPr>
            <p:ph type="sldNum" sz="quarter" idx="5"/>
          </p:nvPr>
        </p:nvSpPr>
        <p:spPr/>
        <p:txBody>
          <a:bodyPr/>
          <a:lstStyle/>
          <a:p>
            <a:fld id="{D306BF88-8686-495B-B1CC-4CA8FB75A3B0}" type="slidenum">
              <a:rPr lang="en-US" smtClean="0"/>
              <a:t>16</a:t>
            </a:fld>
            <a:endParaRPr lang="en-US"/>
          </a:p>
        </p:txBody>
      </p:sp>
    </p:spTree>
    <p:extLst>
      <p:ext uri="{BB962C8B-B14F-4D97-AF65-F5344CB8AC3E}">
        <p14:creationId xmlns:p14="http://schemas.microsoft.com/office/powerpoint/2010/main" val="1577791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Participants also wanted to see examples of matching comments while configuring filters because they felt it would </a:t>
            </a:r>
            <a:r>
              <a:rPr lang="en-US" sz="1200" dirty="0"/>
              <a:t>improve their understanding of how each word filter would perform, if it is configured</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17</a:t>
            </a:fld>
            <a:endParaRPr lang="en-US"/>
          </a:p>
        </p:txBody>
      </p:sp>
    </p:spTree>
    <p:extLst>
      <p:ext uri="{BB962C8B-B14F-4D97-AF65-F5344CB8AC3E}">
        <p14:creationId xmlns:p14="http://schemas.microsoft.com/office/powerpoint/2010/main" val="2942588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p>
          <a:p>
            <a:r>
              <a:rPr lang="en-US" dirty="0"/>
              <a:t>To address this need, users can enter a phrase in this ‘Add New Phrase’ box. This automatically populates all the comments previously posted on the user’s channel that contain this phrase. Reviewing these comments allows users to make an informed decision on whether they want to add this phrase as a word filter. Users can choose whether they want the system to catch the spelling variants of each word filter. They can also decide what actions they want to take on comments caught by each word filter. </a:t>
            </a:r>
          </a:p>
        </p:txBody>
      </p:sp>
      <p:sp>
        <p:nvSpPr>
          <p:cNvPr id="4" name="Slide Number Placeholder 3"/>
          <p:cNvSpPr>
            <a:spLocks noGrp="1"/>
          </p:cNvSpPr>
          <p:nvPr>
            <p:ph type="sldNum" sz="quarter" idx="5"/>
          </p:nvPr>
        </p:nvSpPr>
        <p:spPr/>
        <p:txBody>
          <a:bodyPr/>
          <a:lstStyle/>
          <a:p>
            <a:fld id="{D306BF88-8686-495B-B1CC-4CA8FB75A3B0}" type="slidenum">
              <a:rPr lang="en-US" smtClean="0"/>
              <a:t>18</a:t>
            </a:fld>
            <a:endParaRPr lang="en-US"/>
          </a:p>
        </p:txBody>
      </p:sp>
    </p:spTree>
    <p:extLst>
      <p:ext uri="{BB962C8B-B14F-4D97-AF65-F5344CB8AC3E}">
        <p14:creationId xmlns:p14="http://schemas.microsoft.com/office/powerpoint/2010/main" val="531292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participants wanted to get an overview of word filters’ actions. They were especially interested </a:t>
            </a:r>
            <a:r>
              <a:rPr lang="en-US"/>
              <a:t>in reviewing </a:t>
            </a:r>
            <a:r>
              <a:rPr lang="en-US" dirty="0"/>
              <a:t>the temporal performance of their configured categories.</a:t>
            </a:r>
          </a:p>
        </p:txBody>
      </p:sp>
      <p:sp>
        <p:nvSpPr>
          <p:cNvPr id="4" name="Slide Number Placeholder 3"/>
          <p:cNvSpPr>
            <a:spLocks noGrp="1"/>
          </p:cNvSpPr>
          <p:nvPr>
            <p:ph type="sldNum" sz="quarter" idx="5"/>
          </p:nvPr>
        </p:nvSpPr>
        <p:spPr/>
        <p:txBody>
          <a:bodyPr/>
          <a:lstStyle/>
          <a:p>
            <a:fld id="{D306BF88-8686-495B-B1CC-4CA8FB75A3B0}" type="slidenum">
              <a:rPr lang="en-US" smtClean="0"/>
              <a:t>19</a:t>
            </a:fld>
            <a:endParaRPr lang="en-US"/>
          </a:p>
        </p:txBody>
      </p:sp>
    </p:spTree>
    <p:extLst>
      <p:ext uri="{BB962C8B-B14F-4D97-AF65-F5344CB8AC3E}">
        <p14:creationId xmlns:p14="http://schemas.microsoft.com/office/powerpoint/2010/main" val="423843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serve this need, on each category page, we present a graph that tells users how different phrases configured in that category caught comments on their channel over the last thirty days.</a:t>
            </a:r>
          </a:p>
          <a:p>
            <a:r>
              <a:rPr lang="en-US" dirty="0"/>
              <a:t>We also show the users a preview table of all the comments caught by that category.</a:t>
            </a:r>
          </a:p>
          <a:p>
            <a:r>
              <a:rPr lang="en-US" dirty="0"/>
              <a:t>Additionally, on the Overview page, we show the users a graph of comments caught by each category.</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20</a:t>
            </a:fld>
            <a:endParaRPr lang="en-US"/>
          </a:p>
        </p:txBody>
      </p:sp>
    </p:spTree>
    <p:extLst>
      <p:ext uri="{BB962C8B-B14F-4D97-AF65-F5344CB8AC3E}">
        <p14:creationId xmlns:p14="http://schemas.microsoft.com/office/powerpoint/2010/main" val="177826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begin by providing some background for this work.</a:t>
            </a:r>
          </a:p>
        </p:txBody>
      </p:sp>
      <p:sp>
        <p:nvSpPr>
          <p:cNvPr id="4" name="Slide Number Placeholder 3"/>
          <p:cNvSpPr>
            <a:spLocks noGrp="1"/>
          </p:cNvSpPr>
          <p:nvPr>
            <p:ph type="sldNum" sz="quarter" idx="5"/>
          </p:nvPr>
        </p:nvSpPr>
        <p:spPr/>
        <p:txBody>
          <a:bodyPr/>
          <a:lstStyle/>
          <a:p>
            <a:fld id="{D306BF88-8686-495B-B1CC-4CA8FB75A3B0}" type="slidenum">
              <a:rPr lang="en-US" smtClean="0"/>
              <a:t>3</a:t>
            </a:fld>
            <a:endParaRPr lang="en-US"/>
          </a:p>
        </p:txBody>
      </p:sp>
    </p:spTree>
    <p:extLst>
      <p:ext uri="{BB962C8B-B14F-4D97-AF65-F5344CB8AC3E}">
        <p14:creationId xmlns:p14="http://schemas.microsoft.com/office/powerpoint/2010/main" val="145670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building FilterBuddy, we evaluated it by conducting a user study with 8 YouTube creators.</a:t>
            </a:r>
          </a:p>
        </p:txBody>
      </p:sp>
      <p:sp>
        <p:nvSpPr>
          <p:cNvPr id="4" name="Slide Number Placeholder 3"/>
          <p:cNvSpPr>
            <a:spLocks noGrp="1"/>
          </p:cNvSpPr>
          <p:nvPr>
            <p:ph type="sldNum" sz="quarter" idx="5"/>
          </p:nvPr>
        </p:nvSpPr>
        <p:spPr/>
        <p:txBody>
          <a:bodyPr/>
          <a:lstStyle/>
          <a:p>
            <a:fld id="{D306BF88-8686-495B-B1CC-4CA8FB75A3B0}" type="slidenum">
              <a:rPr lang="en-US" smtClean="0"/>
              <a:t>21</a:t>
            </a:fld>
            <a:endParaRPr lang="en-US"/>
          </a:p>
        </p:txBody>
      </p:sp>
    </p:spTree>
    <p:extLst>
      <p:ext uri="{BB962C8B-B14F-4D97-AF65-F5344CB8AC3E}">
        <p14:creationId xmlns:p14="http://schemas.microsoft.com/office/powerpoint/2010/main" val="3673713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asked participants to explore FilterBuddy features and author filters over their comments while providing us qualitative feedback</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22</a:t>
            </a:fld>
            <a:endParaRPr lang="en-US"/>
          </a:p>
        </p:txBody>
      </p:sp>
    </p:spTree>
    <p:extLst>
      <p:ext uri="{BB962C8B-B14F-4D97-AF65-F5344CB8AC3E}">
        <p14:creationId xmlns:p14="http://schemas.microsoft.com/office/powerpoint/2010/main" val="665584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this study, we found that users were appreciative of greater automation that FilterBuddy enables.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When we asked participants to compare FilterBuddy to something machine learning based, they showed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resistance to replacing the rule-based configurations of this tool with solely ML-based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Some participants requested additional defensive mechanisms to reduce incorrect removals made by FilterBuddy.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Many participants liked the ability to share their filters with other creators and build off of filters created by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We were also surprised to find that many participants devised use cases for this tool that went beyond removing inappropriate comments. This included finding new collaborators, filtering for positive feedback, and better understanding their audiences.</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23</a:t>
            </a:fld>
            <a:endParaRPr lang="en-US"/>
          </a:p>
        </p:txBody>
      </p:sp>
    </p:spTree>
    <p:extLst>
      <p:ext uri="{BB962C8B-B14F-4D97-AF65-F5344CB8AC3E}">
        <p14:creationId xmlns:p14="http://schemas.microsoft.com/office/powerpoint/2010/main" val="1291554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highlight now some of the key takeaways of this work.</a:t>
            </a:r>
          </a:p>
        </p:txBody>
      </p:sp>
      <p:sp>
        <p:nvSpPr>
          <p:cNvPr id="4" name="Slide Number Placeholder 3"/>
          <p:cNvSpPr>
            <a:spLocks noGrp="1"/>
          </p:cNvSpPr>
          <p:nvPr>
            <p:ph type="sldNum" sz="quarter" idx="5"/>
          </p:nvPr>
        </p:nvSpPr>
        <p:spPr/>
        <p:txBody>
          <a:bodyPr/>
          <a:lstStyle/>
          <a:p>
            <a:fld id="{D306BF88-8686-495B-B1CC-4CA8FB75A3B0}" type="slidenum">
              <a:rPr lang="en-US" smtClean="0"/>
              <a:t>24</a:t>
            </a:fld>
            <a:endParaRPr lang="en-US"/>
          </a:p>
        </p:txBody>
      </p:sp>
    </p:spTree>
    <p:extLst>
      <p:ext uri="{BB962C8B-B14F-4D97-AF65-F5344CB8AC3E}">
        <p14:creationId xmlns:p14="http://schemas.microsoft.com/office/powerpoint/2010/main" val="1674142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found that creators are deeply </a:t>
            </a:r>
            <a:r>
              <a:rPr lang="en-US" sz="1200" dirty="0"/>
              <a:t>invested in retaining control over their moderation operations.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Considering this, we argue that sensible design defaults can help creators achieve this goal while minimizing the manual effort of setting up granular filters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found that there is an urgent need for advanced analytic and visualization tools that facilitate discovery of unusual temporal and topical trends in creators’ comments, and HCI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researchers can make valuable contributions in this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25</a:t>
            </a:fld>
            <a:endParaRPr lang="en-US"/>
          </a:p>
        </p:txBody>
      </p:sp>
    </p:spTree>
    <p:extLst>
      <p:ext uri="{BB962C8B-B14F-4D97-AF65-F5344CB8AC3E}">
        <p14:creationId xmlns:p14="http://schemas.microsoft.com/office/powerpoint/2010/main" val="3334174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examined how other stakeholders can assist content creators with moderating their comments.</a:t>
            </a:r>
          </a:p>
          <a:p>
            <a:r>
              <a:rPr lang="en-US" dirty="0"/>
              <a:t>First, platforms could go beyond providing API access to their data and dedicate technical and human resources to foster an ecosystem of third-party tools such as FilterBuddy. </a:t>
            </a:r>
          </a:p>
          <a:p>
            <a:r>
              <a:rPr lang="en-US" dirty="0"/>
              <a:t>Second, minority support groups can use their domain expertise and influence to curate and publicize appropriate lexicons for tools like FilterBuddy.</a:t>
            </a:r>
          </a:p>
          <a:p>
            <a:r>
              <a:rPr lang="en-US" dirty="0"/>
              <a:t>And finally, policymakers can empower content creators by mandating that large platforms </a:t>
            </a:r>
            <a:r>
              <a:rPr lang="en-US"/>
              <a:t>like YouTube </a:t>
            </a:r>
            <a:r>
              <a:rPr lang="en-US" dirty="0"/>
              <a:t>and </a:t>
            </a:r>
            <a:r>
              <a:rPr lang="en-US" dirty="0" err="1"/>
              <a:t>TikTok</a:t>
            </a:r>
            <a:r>
              <a:rPr lang="en-US" dirty="0"/>
              <a:t> must provide creators with moderation mechanisms that let them efficiently manage their channel’s comments. </a:t>
            </a:r>
          </a:p>
        </p:txBody>
      </p:sp>
      <p:sp>
        <p:nvSpPr>
          <p:cNvPr id="4" name="Slide Number Placeholder 3"/>
          <p:cNvSpPr>
            <a:spLocks noGrp="1"/>
          </p:cNvSpPr>
          <p:nvPr>
            <p:ph type="sldNum" sz="quarter" idx="5"/>
          </p:nvPr>
        </p:nvSpPr>
        <p:spPr/>
        <p:txBody>
          <a:bodyPr/>
          <a:lstStyle/>
          <a:p>
            <a:fld id="{D306BF88-8686-495B-B1CC-4CA8FB75A3B0}" type="slidenum">
              <a:rPr lang="en-US" smtClean="0"/>
              <a:t>26</a:t>
            </a:fld>
            <a:endParaRPr lang="en-US"/>
          </a:p>
        </p:txBody>
      </p:sp>
    </p:spTree>
    <p:extLst>
      <p:ext uri="{BB962C8B-B14F-4D97-AF65-F5344CB8AC3E}">
        <p14:creationId xmlns:p14="http://schemas.microsoft.com/office/powerpoint/2010/main" val="4033333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we invite you to build on top of FilterBuddy. I will be happy to take some questions now.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06BF88-8686-495B-B1CC-4CA8FB75A3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388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is focused on serving content creators on platforms like YouTube, </a:t>
            </a:r>
            <a:r>
              <a:rPr lang="en-US" dirty="0" err="1"/>
              <a:t>TikTok</a:t>
            </a:r>
            <a:r>
              <a:rPr lang="en-US" dirty="0"/>
              <a:t> and Twitch.</a:t>
            </a:r>
          </a:p>
          <a:p>
            <a:r>
              <a:rPr lang="en-US" dirty="0"/>
              <a:t>Creators on these platforms not only have to write, produce and edit their content, they are also responsible for removing inappropriate comments posted on their channels.</a:t>
            </a:r>
          </a:p>
        </p:txBody>
      </p:sp>
      <p:sp>
        <p:nvSpPr>
          <p:cNvPr id="4" name="Slide Number Placeholder 3"/>
          <p:cNvSpPr>
            <a:spLocks noGrp="1"/>
          </p:cNvSpPr>
          <p:nvPr>
            <p:ph type="sldNum" sz="quarter" idx="5"/>
          </p:nvPr>
        </p:nvSpPr>
        <p:spPr/>
        <p:txBody>
          <a:bodyPr/>
          <a:lstStyle/>
          <a:p>
            <a:fld id="{D306BF88-8686-495B-B1CC-4CA8FB75A3B0}" type="slidenum">
              <a:rPr lang="en-US" smtClean="0"/>
              <a:t>4</a:t>
            </a:fld>
            <a:endParaRPr lang="en-US"/>
          </a:p>
        </p:txBody>
      </p:sp>
    </p:spTree>
    <p:extLst>
      <p:ext uri="{BB962C8B-B14F-4D97-AF65-F5344CB8AC3E}">
        <p14:creationId xmlns:p14="http://schemas.microsoft.com/office/powerpoint/2010/main" val="2447741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Creators, esp. those belonging to marginalized groups, often experience stalking, harassment and online threats and feel a need to engage in comment moderation.</a:t>
            </a:r>
          </a:p>
          <a:p>
            <a:r>
              <a:rPr lang="en-US" dirty="0"/>
              <a:t>But as their channels grow, it becomes difficult for creators to review all their comments by themselves, and some automation becomes necessary.</a:t>
            </a:r>
          </a:p>
          <a:p>
            <a:r>
              <a:rPr lang="en-US" dirty="0"/>
              <a:t>As a result, creators have long requested for powerful moderation tools that can reduce their workload.</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5</a:t>
            </a:fld>
            <a:endParaRPr lang="en-US"/>
          </a:p>
        </p:txBody>
      </p:sp>
    </p:spTree>
    <p:extLst>
      <p:ext uri="{BB962C8B-B14F-4D97-AF65-F5344CB8AC3E}">
        <p14:creationId xmlns:p14="http://schemas.microsoft.com/office/powerpoint/2010/main" val="2011781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this context, the goals of this research were to investigate the design of moderation tools aimed at content creators.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focused especially on creators belonging to marginalized groups, because they face disproportionate harassment.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this investigation, we wanted to surface the unmet information and moderation needs of content creators.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wanted to build a system that begins to address these needs.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we wanted to evaluate what we built to inform the future design of automated moderation systems.</a:t>
            </a:r>
          </a:p>
        </p:txBody>
      </p:sp>
      <p:sp>
        <p:nvSpPr>
          <p:cNvPr id="4" name="Slide Number Placeholder 3"/>
          <p:cNvSpPr>
            <a:spLocks noGrp="1"/>
          </p:cNvSpPr>
          <p:nvPr>
            <p:ph type="sldNum" sz="quarter" idx="5"/>
          </p:nvPr>
        </p:nvSpPr>
        <p:spPr/>
        <p:txBody>
          <a:bodyPr/>
          <a:lstStyle/>
          <a:p>
            <a:fld id="{D306BF88-8686-495B-B1CC-4CA8FB75A3B0}" type="slidenum">
              <a:rPr lang="en-US" smtClean="0"/>
              <a:t>6</a:t>
            </a:fld>
            <a:endParaRPr lang="en-US"/>
          </a:p>
        </p:txBody>
      </p:sp>
    </p:spTree>
    <p:extLst>
      <p:ext uri="{BB962C8B-B14F-4D97-AF65-F5344CB8AC3E}">
        <p14:creationId xmlns:p14="http://schemas.microsoft.com/office/powerpoint/2010/main" val="186116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creators, one of the most commonly available tools to automate moderation is word filters.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tools in which users can configure a list of phrases and comments containing any of those phrases are automatically removed.</a:t>
            </a:r>
          </a:p>
        </p:txBody>
      </p:sp>
      <p:sp>
        <p:nvSpPr>
          <p:cNvPr id="4" name="Slide Number Placeholder 3"/>
          <p:cNvSpPr>
            <a:spLocks noGrp="1"/>
          </p:cNvSpPr>
          <p:nvPr>
            <p:ph type="sldNum" sz="quarter" idx="5"/>
          </p:nvPr>
        </p:nvSpPr>
        <p:spPr/>
        <p:txBody>
          <a:bodyPr/>
          <a:lstStyle/>
          <a:p>
            <a:fld id="{D306BF88-8686-495B-B1CC-4CA8FB75A3B0}" type="slidenum">
              <a:rPr lang="en-US" smtClean="0"/>
              <a:t>7</a:t>
            </a:fld>
            <a:endParaRPr lang="en-US"/>
          </a:p>
        </p:txBody>
      </p:sp>
    </p:spTree>
    <p:extLst>
      <p:ext uri="{BB962C8B-B14F-4D97-AF65-F5344CB8AC3E}">
        <p14:creationId xmlns:p14="http://schemas.microsoft.com/office/powerpoint/2010/main" val="868388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these word filter tools are available on many platforms like YouTube, Facebook, Reddit and Twitch, they usually present very rudimentary features. </a:t>
            </a:r>
          </a:p>
          <a:p>
            <a:r>
              <a:rPr lang="en-US" sz="1200" b="0" i="0" u="none" strike="noStrike" kern="1200" dirty="0">
                <a:solidFill>
                  <a:schemeClr val="tx1"/>
                </a:solidFill>
                <a:effectLst/>
                <a:latin typeface="+mn-lt"/>
                <a:ea typeface="+mn-ea"/>
                <a:cs typeface="+mn-cs"/>
              </a:rPr>
              <a:t>So, in this study, we focus our need-finding and design exploration around word filter tools.</a:t>
            </a:r>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8</a:t>
            </a:fld>
            <a:endParaRPr lang="en-US"/>
          </a:p>
        </p:txBody>
      </p:sp>
    </p:spTree>
    <p:extLst>
      <p:ext uri="{BB962C8B-B14F-4D97-AF65-F5344CB8AC3E}">
        <p14:creationId xmlns:p14="http://schemas.microsoft.com/office/powerpoint/2010/main" val="1204319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identified the moderation needs of creators who use word filter tools</a:t>
            </a:r>
          </a:p>
        </p:txBody>
      </p:sp>
      <p:sp>
        <p:nvSpPr>
          <p:cNvPr id="4" name="Slide Number Placeholder 3"/>
          <p:cNvSpPr>
            <a:spLocks noGrp="1"/>
          </p:cNvSpPr>
          <p:nvPr>
            <p:ph type="sldNum" sz="quarter" idx="5"/>
          </p:nvPr>
        </p:nvSpPr>
        <p:spPr/>
        <p:txBody>
          <a:bodyPr/>
          <a:lstStyle/>
          <a:p>
            <a:fld id="{D306BF88-8686-495B-B1CC-4CA8FB75A3B0}" type="slidenum">
              <a:rPr lang="en-US" smtClean="0"/>
              <a:t>9</a:t>
            </a:fld>
            <a:endParaRPr lang="en-US"/>
          </a:p>
        </p:txBody>
      </p:sp>
    </p:spTree>
    <p:extLst>
      <p:ext uri="{BB962C8B-B14F-4D97-AF65-F5344CB8AC3E}">
        <p14:creationId xmlns:p14="http://schemas.microsoft.com/office/powerpoint/2010/main" val="1285573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we interviewed 19 creators who use word filter tools on YouTube, Twitch or </a:t>
            </a:r>
            <a:r>
              <a:rPr lang="en-US" dirty="0" err="1"/>
              <a:t>TikTok</a:t>
            </a:r>
            <a:r>
              <a:rPr lang="en-US" dirty="0"/>
              <a:t>, and analyzed our interview data using interpretive qualitative analysis.</a:t>
            </a:r>
          </a:p>
        </p:txBody>
      </p:sp>
      <p:sp>
        <p:nvSpPr>
          <p:cNvPr id="4" name="Slide Number Placeholder 3"/>
          <p:cNvSpPr>
            <a:spLocks noGrp="1"/>
          </p:cNvSpPr>
          <p:nvPr>
            <p:ph type="sldNum" sz="quarter" idx="5"/>
          </p:nvPr>
        </p:nvSpPr>
        <p:spPr/>
        <p:txBody>
          <a:bodyPr/>
          <a:lstStyle/>
          <a:p>
            <a:fld id="{D306BF88-8686-495B-B1CC-4CA8FB75A3B0}" type="slidenum">
              <a:rPr lang="en-US" smtClean="0"/>
              <a:t>10</a:t>
            </a:fld>
            <a:endParaRPr lang="en-US"/>
          </a:p>
        </p:txBody>
      </p:sp>
    </p:spTree>
    <p:extLst>
      <p:ext uri="{BB962C8B-B14F-4D97-AF65-F5344CB8AC3E}">
        <p14:creationId xmlns:p14="http://schemas.microsoft.com/office/powerpoint/2010/main" val="2119079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8298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D80A-8774-674A-BFCE-007CE705FB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5C86C9-8A97-CE40-9851-DA4B50D436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2003F3-7152-7F47-B265-AF170943D0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13D3B-AEB7-5B4E-83BF-792315B5F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9F870B-D962-304E-8C33-6A5033D29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9C9940-4C96-614F-828D-BFB6BCE64656}"/>
              </a:ext>
            </a:extLst>
          </p:cNvPr>
          <p:cNvSpPr>
            <a:spLocks noGrp="1"/>
          </p:cNvSpPr>
          <p:nvPr>
            <p:ph type="dt" sz="half" idx="10"/>
          </p:nvPr>
        </p:nvSpPr>
        <p:spPr/>
        <p:txBody>
          <a:bodyPr/>
          <a:lstStyle/>
          <a:p>
            <a:fld id="{1C4718A1-8289-7048-9863-BBBB113E5A30}" type="datetime1">
              <a:rPr lang="en-US" smtClean="0"/>
              <a:t>5/2/22</a:t>
            </a:fld>
            <a:endParaRPr lang="en-US"/>
          </a:p>
        </p:txBody>
      </p:sp>
      <p:sp>
        <p:nvSpPr>
          <p:cNvPr id="8" name="Footer Placeholder 7">
            <a:extLst>
              <a:ext uri="{FF2B5EF4-FFF2-40B4-BE49-F238E27FC236}">
                <a16:creationId xmlns:a16="http://schemas.microsoft.com/office/drawing/2014/main" id="{63F94322-1891-EB49-ADD3-BC62742E42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0E61CD-E523-A446-B7D9-E1B21F088BEB}"/>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04245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CADF-D98C-9749-9661-D2FCF838E8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8CBA6D-AB1D-EC4D-8DCC-05E171F208E3}"/>
              </a:ext>
            </a:extLst>
          </p:cNvPr>
          <p:cNvSpPr>
            <a:spLocks noGrp="1"/>
          </p:cNvSpPr>
          <p:nvPr>
            <p:ph type="dt" sz="half" idx="10"/>
          </p:nvPr>
        </p:nvSpPr>
        <p:spPr/>
        <p:txBody>
          <a:bodyPr/>
          <a:lstStyle/>
          <a:p>
            <a:fld id="{AE60EC84-286F-794E-81D1-6B3B8DAD4D4F}" type="datetime1">
              <a:rPr lang="en-US" smtClean="0"/>
              <a:t>5/2/22</a:t>
            </a:fld>
            <a:endParaRPr lang="en-US"/>
          </a:p>
        </p:txBody>
      </p:sp>
      <p:sp>
        <p:nvSpPr>
          <p:cNvPr id="4" name="Footer Placeholder 3">
            <a:extLst>
              <a:ext uri="{FF2B5EF4-FFF2-40B4-BE49-F238E27FC236}">
                <a16:creationId xmlns:a16="http://schemas.microsoft.com/office/drawing/2014/main" id="{BE48DC3E-6D68-9849-B312-D0ACD3746A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3AABB3-4455-E24F-A035-87D13B5AB832}"/>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5626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3A070-FC25-9B4B-828E-33F8512ED616}"/>
              </a:ext>
            </a:extLst>
          </p:cNvPr>
          <p:cNvSpPr>
            <a:spLocks noGrp="1"/>
          </p:cNvSpPr>
          <p:nvPr>
            <p:ph type="dt" sz="half" idx="10"/>
          </p:nvPr>
        </p:nvSpPr>
        <p:spPr/>
        <p:txBody>
          <a:bodyPr/>
          <a:lstStyle/>
          <a:p>
            <a:fld id="{BA71AA94-EFED-2443-BBF9-D405F7CA13DE}" type="datetime1">
              <a:rPr lang="en-US" smtClean="0"/>
              <a:t>5/2/22</a:t>
            </a:fld>
            <a:endParaRPr lang="en-US"/>
          </a:p>
        </p:txBody>
      </p:sp>
      <p:sp>
        <p:nvSpPr>
          <p:cNvPr id="3" name="Footer Placeholder 2">
            <a:extLst>
              <a:ext uri="{FF2B5EF4-FFF2-40B4-BE49-F238E27FC236}">
                <a16:creationId xmlns:a16="http://schemas.microsoft.com/office/drawing/2014/main" id="{3DAF5050-15AB-3F41-A1DA-3B2BF15333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491532-09D3-4044-819D-0F234752421F}"/>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2889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7F6-F573-7F49-97AF-FF994FCAE7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23766D-2F47-6F4B-9083-C07A32D66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D5FBE2-F29E-7043-86F4-837853838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49787-7152-A34E-83BE-B0263CD897A9}"/>
              </a:ext>
            </a:extLst>
          </p:cNvPr>
          <p:cNvSpPr>
            <a:spLocks noGrp="1"/>
          </p:cNvSpPr>
          <p:nvPr>
            <p:ph type="dt" sz="half" idx="10"/>
          </p:nvPr>
        </p:nvSpPr>
        <p:spPr/>
        <p:txBody>
          <a:bodyPr/>
          <a:lstStyle/>
          <a:p>
            <a:fld id="{40CCF751-B76A-4243-A80B-DC36F56C96C0}" type="datetime1">
              <a:rPr lang="en-US" smtClean="0"/>
              <a:t>5/2/22</a:t>
            </a:fld>
            <a:endParaRPr lang="en-US"/>
          </a:p>
        </p:txBody>
      </p:sp>
      <p:sp>
        <p:nvSpPr>
          <p:cNvPr id="6" name="Footer Placeholder 5">
            <a:extLst>
              <a:ext uri="{FF2B5EF4-FFF2-40B4-BE49-F238E27FC236}">
                <a16:creationId xmlns:a16="http://schemas.microsoft.com/office/drawing/2014/main" id="{97EE3A88-85E9-ED46-9025-40357BE5C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32A89-D2C3-144A-819B-875517E62862}"/>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59079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7D4D-5C7F-6142-877F-EAA1B4F97A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B7FAD1-CDC0-6041-8EBB-8F5185586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ABC5BD-BF1C-0846-8218-E714EF360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4053CE-A03B-9641-9370-8AEEAFA24AF6}"/>
              </a:ext>
            </a:extLst>
          </p:cNvPr>
          <p:cNvSpPr>
            <a:spLocks noGrp="1"/>
          </p:cNvSpPr>
          <p:nvPr>
            <p:ph type="dt" sz="half" idx="10"/>
          </p:nvPr>
        </p:nvSpPr>
        <p:spPr/>
        <p:txBody>
          <a:bodyPr/>
          <a:lstStyle/>
          <a:p>
            <a:fld id="{7FC4AFC3-EAA4-6D44-8232-AA7B5CB3E234}" type="datetime1">
              <a:rPr lang="en-US" smtClean="0"/>
              <a:t>5/2/22</a:t>
            </a:fld>
            <a:endParaRPr lang="en-US"/>
          </a:p>
        </p:txBody>
      </p:sp>
      <p:sp>
        <p:nvSpPr>
          <p:cNvPr id="6" name="Footer Placeholder 5">
            <a:extLst>
              <a:ext uri="{FF2B5EF4-FFF2-40B4-BE49-F238E27FC236}">
                <a16:creationId xmlns:a16="http://schemas.microsoft.com/office/drawing/2014/main" id="{33066235-FD5B-7D4C-BC45-D8FEED5A0D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BFA45F-5386-A74A-9A6B-D93A85E1D373}"/>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05529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A22B-FF8C-5B40-BAE6-F2B406B50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B6D9DA-0A97-3C47-95A7-DB7A99007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FD396E-2169-4D4B-823F-13D79CADE43B}"/>
              </a:ext>
            </a:extLst>
          </p:cNvPr>
          <p:cNvSpPr>
            <a:spLocks noGrp="1"/>
          </p:cNvSpPr>
          <p:nvPr>
            <p:ph type="dt" sz="half" idx="10"/>
          </p:nvPr>
        </p:nvSpPr>
        <p:spPr/>
        <p:txBody>
          <a:bodyPr/>
          <a:lstStyle/>
          <a:p>
            <a:fld id="{56CFAFD9-8F1A-0841-AEF7-E552E91E2366}" type="datetime1">
              <a:rPr lang="en-US" smtClean="0"/>
              <a:t>5/2/22</a:t>
            </a:fld>
            <a:endParaRPr lang="en-US"/>
          </a:p>
        </p:txBody>
      </p:sp>
      <p:sp>
        <p:nvSpPr>
          <p:cNvPr id="5" name="Footer Placeholder 4">
            <a:extLst>
              <a:ext uri="{FF2B5EF4-FFF2-40B4-BE49-F238E27FC236}">
                <a16:creationId xmlns:a16="http://schemas.microsoft.com/office/drawing/2014/main" id="{B8BE5687-2EC8-7640-A245-F4DF57E00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D2114-1CDB-B44F-8AD5-77E2C0D49B84}"/>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40268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C57AF4-9131-A840-92E1-2C6324669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AA3C81-0981-DA46-BF3B-2D38615CF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9DA031-A29C-0B40-905A-3AB522A7EBA7}"/>
              </a:ext>
            </a:extLst>
          </p:cNvPr>
          <p:cNvSpPr>
            <a:spLocks noGrp="1"/>
          </p:cNvSpPr>
          <p:nvPr>
            <p:ph type="dt" sz="half" idx="10"/>
          </p:nvPr>
        </p:nvSpPr>
        <p:spPr/>
        <p:txBody>
          <a:bodyPr/>
          <a:lstStyle/>
          <a:p>
            <a:fld id="{98EE56AD-6DD6-474E-92D7-0C97FC7F0115}" type="datetime1">
              <a:rPr lang="en-US" smtClean="0"/>
              <a:t>5/2/22</a:t>
            </a:fld>
            <a:endParaRPr lang="en-US"/>
          </a:p>
        </p:txBody>
      </p:sp>
      <p:sp>
        <p:nvSpPr>
          <p:cNvPr id="5" name="Footer Placeholder 4">
            <a:extLst>
              <a:ext uri="{FF2B5EF4-FFF2-40B4-BE49-F238E27FC236}">
                <a16:creationId xmlns:a16="http://schemas.microsoft.com/office/drawing/2014/main" id="{E0E34334-FFD2-C746-B292-AEA180E92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95D20-4745-594E-94B9-FD9A206D9679}"/>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127625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ounded Rectangle 10"/>
          <p:cNvSpPr/>
          <p:nvPr/>
        </p:nvSpPr>
        <p:spPr>
          <a:xfrm>
            <a:off x="-1717"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14" name="Rounded Rectangle 13"/>
          <p:cNvSpPr/>
          <p:nvPr/>
        </p:nvSpPr>
        <p:spPr>
          <a:xfrm>
            <a:off x="3052119"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7" name="Rounded Rectangle 16"/>
          <p:cNvSpPr/>
          <p:nvPr/>
        </p:nvSpPr>
        <p:spPr>
          <a:xfrm>
            <a:off x="610595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20" name="Rounded Rectangle 19"/>
          <p:cNvSpPr/>
          <p:nvPr/>
        </p:nvSpPr>
        <p:spPr>
          <a:xfrm>
            <a:off x="916533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96698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DB00F-3AD9-E546-B523-1C751D0C9810}"/>
              </a:ext>
            </a:extLst>
          </p:cNvPr>
          <p:cNvSpPr/>
          <p:nvPr userDrawn="1"/>
        </p:nvSpPr>
        <p:spPr>
          <a:xfrm>
            <a:off x="0" y="0"/>
            <a:ext cx="12192000" cy="6858000"/>
          </a:xfrm>
          <a:prstGeom prst="rect">
            <a:avLst/>
          </a:prstGeom>
          <a:solidFill>
            <a:srgbClr val="1F497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40845B8-0A97-0F43-9D49-1415F67CF483}"/>
              </a:ext>
            </a:extLst>
          </p:cNvPr>
          <p:cNvSpPr/>
          <p:nvPr userDrawn="1"/>
        </p:nvSpPr>
        <p:spPr>
          <a:xfrm>
            <a:off x="-1717"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11" name="Rounded Rectangle 10">
            <a:extLst>
              <a:ext uri="{FF2B5EF4-FFF2-40B4-BE49-F238E27FC236}">
                <a16:creationId xmlns:a16="http://schemas.microsoft.com/office/drawing/2014/main" id="{3401161B-3A85-B548-8084-0854F082E74A}"/>
              </a:ext>
            </a:extLst>
          </p:cNvPr>
          <p:cNvSpPr/>
          <p:nvPr userDrawn="1"/>
        </p:nvSpPr>
        <p:spPr>
          <a:xfrm>
            <a:off x="3052119"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4" name="Rounded Rectangle 13">
            <a:extLst>
              <a:ext uri="{FF2B5EF4-FFF2-40B4-BE49-F238E27FC236}">
                <a16:creationId xmlns:a16="http://schemas.microsoft.com/office/drawing/2014/main" id="{26CC390A-6210-1D44-9311-3CF03D24B61C}"/>
              </a:ext>
            </a:extLst>
          </p:cNvPr>
          <p:cNvSpPr/>
          <p:nvPr userDrawn="1"/>
        </p:nvSpPr>
        <p:spPr>
          <a:xfrm>
            <a:off x="610595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5" name="Rounded Rectangle 14">
            <a:extLst>
              <a:ext uri="{FF2B5EF4-FFF2-40B4-BE49-F238E27FC236}">
                <a16:creationId xmlns:a16="http://schemas.microsoft.com/office/drawing/2014/main" id="{F0D93F3A-53E9-154E-B367-B321B112EC88}"/>
              </a:ext>
            </a:extLst>
          </p:cNvPr>
          <p:cNvSpPr/>
          <p:nvPr userDrawn="1"/>
        </p:nvSpPr>
        <p:spPr>
          <a:xfrm>
            <a:off x="916533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281295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0BB1057-0E4C-DB41-9A9C-BE51F838128C}"/>
              </a:ext>
            </a:extLst>
          </p:cNvPr>
          <p:cNvPicPr>
            <a:picLocks noChangeAspect="1"/>
          </p:cNvPicPr>
          <p:nvPr userDrawn="1"/>
        </p:nvPicPr>
        <p:blipFill rotWithShape="1">
          <a:blip r:embed="rId3"/>
          <a:srcRect t="24952" b="1618"/>
          <a:stretch/>
        </p:blipFill>
        <p:spPr>
          <a:xfrm>
            <a:off x="0" y="-6514"/>
            <a:ext cx="12192000" cy="5035714"/>
          </a:xfrm>
          <a:prstGeom prst="rect">
            <a:avLst/>
          </a:prstGeom>
        </p:spPr>
      </p:pic>
      <p:sp>
        <p:nvSpPr>
          <p:cNvPr id="8" name="Rounded Rectangle 7">
            <a:extLst>
              <a:ext uri="{FF2B5EF4-FFF2-40B4-BE49-F238E27FC236}">
                <a16:creationId xmlns:a16="http://schemas.microsoft.com/office/drawing/2014/main" id="{64FF134B-B212-224B-A72C-96D06B753371}"/>
              </a:ext>
            </a:extLst>
          </p:cNvPr>
          <p:cNvSpPr/>
          <p:nvPr userDrawn="1"/>
        </p:nvSpPr>
        <p:spPr>
          <a:xfrm>
            <a:off x="-1717"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11" name="Rounded Rectangle 10">
            <a:extLst>
              <a:ext uri="{FF2B5EF4-FFF2-40B4-BE49-F238E27FC236}">
                <a16:creationId xmlns:a16="http://schemas.microsoft.com/office/drawing/2014/main" id="{C1305A2F-01E5-114B-B1D7-AD099B63F245}"/>
              </a:ext>
            </a:extLst>
          </p:cNvPr>
          <p:cNvSpPr/>
          <p:nvPr userDrawn="1"/>
        </p:nvSpPr>
        <p:spPr>
          <a:xfrm>
            <a:off x="3052119"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4" name="Rounded Rectangle 13">
            <a:extLst>
              <a:ext uri="{FF2B5EF4-FFF2-40B4-BE49-F238E27FC236}">
                <a16:creationId xmlns:a16="http://schemas.microsoft.com/office/drawing/2014/main" id="{A8790229-41DE-524F-8C62-13B112DD34AA}"/>
              </a:ext>
            </a:extLst>
          </p:cNvPr>
          <p:cNvSpPr/>
          <p:nvPr userDrawn="1"/>
        </p:nvSpPr>
        <p:spPr>
          <a:xfrm>
            <a:off x="610595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5" name="Rounded Rectangle 14">
            <a:extLst>
              <a:ext uri="{FF2B5EF4-FFF2-40B4-BE49-F238E27FC236}">
                <a16:creationId xmlns:a16="http://schemas.microsoft.com/office/drawing/2014/main" id="{46D525C5-7CD6-F24E-82FD-6CAADF9C47D3}"/>
              </a:ext>
            </a:extLst>
          </p:cNvPr>
          <p:cNvSpPr/>
          <p:nvPr userDrawn="1"/>
        </p:nvSpPr>
        <p:spPr>
          <a:xfrm>
            <a:off x="9165336" y="0"/>
            <a:ext cx="3026664" cy="457200"/>
          </a:xfrm>
          <a:prstGeom prst="roundRect">
            <a:avLst>
              <a:gd name="adj" fmla="val 773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42262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DB00F-3AD9-E546-B523-1C751D0C9810}"/>
              </a:ext>
            </a:extLst>
          </p:cNvPr>
          <p:cNvSpPr/>
          <p:nvPr userDrawn="1"/>
        </p:nvSpPr>
        <p:spPr>
          <a:xfrm>
            <a:off x="0" y="0"/>
            <a:ext cx="12192000" cy="6858000"/>
          </a:xfrm>
          <a:prstGeom prst="rect">
            <a:avLst/>
          </a:prstGeom>
          <a:solidFill>
            <a:srgbClr val="1F497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594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70C3E10E-B335-F548-9BEA-F0F899DE613D}"/>
              </a:ext>
            </a:extLst>
          </p:cNvPr>
          <p:cNvSpPr/>
          <p:nvPr userDrawn="1"/>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9" name="Rounded Rectangle 8">
            <a:extLst>
              <a:ext uri="{FF2B5EF4-FFF2-40B4-BE49-F238E27FC236}">
                <a16:creationId xmlns:a16="http://schemas.microsoft.com/office/drawing/2014/main" id="{AF7CBDBF-38C0-1F4C-B145-3BCEB194BD09}"/>
              </a:ext>
            </a:extLst>
          </p:cNvPr>
          <p:cNvSpPr/>
          <p:nvPr userDrawn="1"/>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0" name="Rounded Rectangle 9">
            <a:extLst>
              <a:ext uri="{FF2B5EF4-FFF2-40B4-BE49-F238E27FC236}">
                <a16:creationId xmlns:a16="http://schemas.microsoft.com/office/drawing/2014/main" id="{5A5B1641-37B0-954E-A336-A8C9777F8ED8}"/>
              </a:ext>
            </a:extLst>
          </p:cNvPr>
          <p:cNvSpPr/>
          <p:nvPr userDrawn="1"/>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2" name="Rounded Rectangle 11">
            <a:extLst>
              <a:ext uri="{FF2B5EF4-FFF2-40B4-BE49-F238E27FC236}">
                <a16:creationId xmlns:a16="http://schemas.microsoft.com/office/drawing/2014/main" id="{7C9EBD37-FBA9-314A-97CC-E7FA5510A464}"/>
              </a:ext>
            </a:extLst>
          </p:cNvPr>
          <p:cNvSpPr/>
          <p:nvPr userDrawn="1"/>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Current Directions</a:t>
            </a:r>
          </a:p>
        </p:txBody>
      </p:sp>
    </p:spTree>
    <p:custDataLst>
      <p:tags r:id="rId1"/>
    </p:custDataLst>
    <p:extLst>
      <p:ext uri="{BB962C8B-B14F-4D97-AF65-F5344CB8AC3E}">
        <p14:creationId xmlns:p14="http://schemas.microsoft.com/office/powerpoint/2010/main" val="185284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85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008188" y="2268140"/>
            <a:ext cx="8175625" cy="2321720"/>
          </a:xfrm>
          <a:prstGeom prst="rect">
            <a:avLst/>
          </a:prstGeom>
        </p:spPr>
        <p:txBody>
          <a:bodyPr/>
          <a:lstStyle/>
          <a:p>
            <a:r>
              <a:t>Title Text</a:t>
            </a:r>
          </a:p>
        </p:txBody>
      </p:sp>
    </p:spTree>
    <p:extLst>
      <p:ext uri="{BB962C8B-B14F-4D97-AF65-F5344CB8AC3E}">
        <p14:creationId xmlns:p14="http://schemas.microsoft.com/office/powerpoint/2010/main" val="363683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0BB1057-0E4C-DB41-9A9C-BE51F838128C}"/>
              </a:ext>
            </a:extLst>
          </p:cNvPr>
          <p:cNvPicPr>
            <a:picLocks noChangeAspect="1"/>
          </p:cNvPicPr>
          <p:nvPr userDrawn="1"/>
        </p:nvPicPr>
        <p:blipFill rotWithShape="1">
          <a:blip r:embed="rId3"/>
          <a:srcRect t="24952" b="1618"/>
          <a:stretch/>
        </p:blipFill>
        <p:spPr>
          <a:xfrm>
            <a:off x="0" y="-6514"/>
            <a:ext cx="12192000" cy="5035714"/>
          </a:xfrm>
          <a:prstGeom prst="rect">
            <a:avLst/>
          </a:prstGeom>
        </p:spPr>
      </p:pic>
    </p:spTree>
    <p:custDataLst>
      <p:tags r:id="rId1"/>
    </p:custDataLst>
    <p:extLst>
      <p:ext uri="{BB962C8B-B14F-4D97-AF65-F5344CB8AC3E}">
        <p14:creationId xmlns:p14="http://schemas.microsoft.com/office/powerpoint/2010/main" val="309279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70C3E10E-B335-F548-9BEA-F0F899DE613D}"/>
              </a:ext>
            </a:extLst>
          </p:cNvPr>
          <p:cNvSpPr/>
          <p:nvPr userDrawn="1"/>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9" name="Rounded Rectangle 8">
            <a:extLst>
              <a:ext uri="{FF2B5EF4-FFF2-40B4-BE49-F238E27FC236}">
                <a16:creationId xmlns:a16="http://schemas.microsoft.com/office/drawing/2014/main" id="{AF7CBDBF-38C0-1F4C-B145-3BCEB194BD09}"/>
              </a:ext>
            </a:extLst>
          </p:cNvPr>
          <p:cNvSpPr/>
          <p:nvPr userDrawn="1"/>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0" name="Rounded Rectangle 9">
            <a:extLst>
              <a:ext uri="{FF2B5EF4-FFF2-40B4-BE49-F238E27FC236}">
                <a16:creationId xmlns:a16="http://schemas.microsoft.com/office/drawing/2014/main" id="{5A5B1641-37B0-954E-A336-A8C9777F8ED8}"/>
              </a:ext>
            </a:extLst>
          </p:cNvPr>
          <p:cNvSpPr/>
          <p:nvPr userDrawn="1"/>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2" name="Rounded Rectangle 11">
            <a:extLst>
              <a:ext uri="{FF2B5EF4-FFF2-40B4-BE49-F238E27FC236}">
                <a16:creationId xmlns:a16="http://schemas.microsoft.com/office/drawing/2014/main" id="{7C9EBD37-FBA9-314A-97CC-E7FA5510A464}"/>
              </a:ext>
            </a:extLst>
          </p:cNvPr>
          <p:cNvSpPr/>
          <p:nvPr userDrawn="1"/>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Future Work</a:t>
            </a:r>
          </a:p>
        </p:txBody>
      </p:sp>
    </p:spTree>
    <p:custDataLst>
      <p:tags r:id="rId1"/>
    </p:custDataLst>
    <p:extLst>
      <p:ext uri="{BB962C8B-B14F-4D97-AF65-F5344CB8AC3E}">
        <p14:creationId xmlns:p14="http://schemas.microsoft.com/office/powerpoint/2010/main" val="148863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77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26DF0-E51F-B34C-9F7A-8850B295CBA7}"/>
              </a:ext>
            </a:extLst>
          </p:cNvPr>
          <p:cNvSpPr>
            <a:spLocks noGrp="1"/>
          </p:cNvSpPr>
          <p:nvPr>
            <p:ph type="ctrTitle"/>
          </p:nvPr>
        </p:nvSpPr>
        <p:spPr>
          <a:xfrm>
            <a:off x="1524000" y="1122363"/>
            <a:ext cx="9144000" cy="2387600"/>
          </a:xfrm>
        </p:spPr>
        <p:txBody>
          <a:bodyPr anchor="b"/>
          <a:lstStyle>
            <a:lvl1pPr algn="ctr">
              <a:defRPr sz="6000">
                <a:latin typeface="Avenir Next" panose="020B0503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008D446-EB5C-144A-9C6C-ABE458C2CDCA}"/>
              </a:ext>
            </a:extLst>
          </p:cNvPr>
          <p:cNvSpPr>
            <a:spLocks noGrp="1"/>
          </p:cNvSpPr>
          <p:nvPr>
            <p:ph type="subTitle" idx="1"/>
          </p:nvPr>
        </p:nvSpPr>
        <p:spPr>
          <a:xfrm>
            <a:off x="1524000" y="3602038"/>
            <a:ext cx="9144000" cy="1655762"/>
          </a:xfrm>
        </p:spPr>
        <p:txBody>
          <a:bodyPr/>
          <a:lstStyle>
            <a:lvl1pPr marL="0" indent="0" algn="ctr">
              <a:buNone/>
              <a:defRPr sz="240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29E4B80-D6A0-FF4D-B393-0C7714866B90}"/>
              </a:ext>
            </a:extLst>
          </p:cNvPr>
          <p:cNvSpPr>
            <a:spLocks noGrp="1"/>
          </p:cNvSpPr>
          <p:nvPr>
            <p:ph type="dt" sz="half" idx="10"/>
          </p:nvPr>
        </p:nvSpPr>
        <p:spPr/>
        <p:txBody>
          <a:bodyPr/>
          <a:lstStyle/>
          <a:p>
            <a:fld id="{45AF8A8B-05C6-1642-A24F-38E21149A14D}" type="datetime1">
              <a:rPr lang="en-US" smtClean="0"/>
              <a:t>5/2/22</a:t>
            </a:fld>
            <a:endParaRPr lang="en-US"/>
          </a:p>
        </p:txBody>
      </p:sp>
      <p:sp>
        <p:nvSpPr>
          <p:cNvPr id="5" name="Footer Placeholder 4">
            <a:extLst>
              <a:ext uri="{FF2B5EF4-FFF2-40B4-BE49-F238E27FC236}">
                <a16:creationId xmlns:a16="http://schemas.microsoft.com/office/drawing/2014/main" id="{A77CC865-51AC-504C-87D3-B3B5F6FB7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2B228-0315-6F4C-AB41-EF9EBDEBD455}"/>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7251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B8B1-F247-FE40-9BF4-E644A7A20FE7}"/>
              </a:ext>
            </a:extLst>
          </p:cNvPr>
          <p:cNvSpPr>
            <a:spLocks noGrp="1"/>
          </p:cNvSpPr>
          <p:nvPr>
            <p:ph type="title"/>
          </p:nvPr>
        </p:nvSpPr>
        <p:spPr/>
        <p:txBody>
          <a:bodyPr/>
          <a:lstStyle>
            <a:lvl1pPr>
              <a:defRPr b="0" i="0">
                <a:latin typeface="Avenir Next Medium" panose="020B0503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F476CAA-0CA6-CA47-9081-14DF0F02E461}"/>
              </a:ext>
            </a:extLst>
          </p:cNvPr>
          <p:cNvSpPr>
            <a:spLocks noGrp="1"/>
          </p:cNvSpPr>
          <p:nvPr>
            <p:ph idx="1"/>
          </p:nvPr>
        </p:nvSpPr>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3201680-395B-2A4D-9465-3542D1377618}"/>
              </a:ext>
            </a:extLst>
          </p:cNvPr>
          <p:cNvSpPr>
            <a:spLocks noGrp="1"/>
          </p:cNvSpPr>
          <p:nvPr>
            <p:ph type="dt" sz="half" idx="10"/>
          </p:nvPr>
        </p:nvSpPr>
        <p:spPr/>
        <p:txBody>
          <a:bodyPr/>
          <a:lstStyle/>
          <a:p>
            <a:fld id="{785A5D07-02E6-2E43-8808-4E16F9E8FC28}" type="datetime1">
              <a:rPr lang="en-US" smtClean="0"/>
              <a:t>5/2/22</a:t>
            </a:fld>
            <a:endParaRPr lang="en-US"/>
          </a:p>
        </p:txBody>
      </p:sp>
      <p:sp>
        <p:nvSpPr>
          <p:cNvPr id="5" name="Footer Placeholder 4">
            <a:extLst>
              <a:ext uri="{FF2B5EF4-FFF2-40B4-BE49-F238E27FC236}">
                <a16:creationId xmlns:a16="http://schemas.microsoft.com/office/drawing/2014/main" id="{8C30D495-DB7D-7340-9CD8-883BB4B599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AFE9B-08A9-EE41-972E-66290EFD1514}"/>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9348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957F-348E-D144-B8B0-B2DE8A1737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213486-EE2C-3C4E-8427-E780DBB7F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8BEDD-6F75-004F-9F3F-218F933FEAEE}"/>
              </a:ext>
            </a:extLst>
          </p:cNvPr>
          <p:cNvSpPr>
            <a:spLocks noGrp="1"/>
          </p:cNvSpPr>
          <p:nvPr>
            <p:ph type="dt" sz="half" idx="10"/>
          </p:nvPr>
        </p:nvSpPr>
        <p:spPr/>
        <p:txBody>
          <a:bodyPr/>
          <a:lstStyle/>
          <a:p>
            <a:fld id="{320C19A4-E013-3049-8E24-D6E04950AED7}" type="datetime1">
              <a:rPr lang="en-US" smtClean="0"/>
              <a:t>5/2/22</a:t>
            </a:fld>
            <a:endParaRPr lang="en-US"/>
          </a:p>
        </p:txBody>
      </p:sp>
      <p:sp>
        <p:nvSpPr>
          <p:cNvPr id="5" name="Footer Placeholder 4">
            <a:extLst>
              <a:ext uri="{FF2B5EF4-FFF2-40B4-BE49-F238E27FC236}">
                <a16:creationId xmlns:a16="http://schemas.microsoft.com/office/drawing/2014/main" id="{39355D54-5EF6-264A-93FB-B9354AE19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A4045-F16A-D745-BBD8-72B5132431C7}"/>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41919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4080-BFD6-7A45-A9B7-E5920BAF1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86CE3-D344-714D-9E0E-1C50D056DA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AD0CB-9796-FA41-83C3-6B5CAD51D8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90B7CA-C128-AD4F-BA2B-852AD925F550}"/>
              </a:ext>
            </a:extLst>
          </p:cNvPr>
          <p:cNvSpPr>
            <a:spLocks noGrp="1"/>
          </p:cNvSpPr>
          <p:nvPr>
            <p:ph type="dt" sz="half" idx="10"/>
          </p:nvPr>
        </p:nvSpPr>
        <p:spPr/>
        <p:txBody>
          <a:bodyPr/>
          <a:lstStyle/>
          <a:p>
            <a:fld id="{F018A23E-85A5-AD45-8F4A-A193D9A104F2}" type="datetime1">
              <a:rPr lang="en-US" smtClean="0"/>
              <a:t>5/2/22</a:t>
            </a:fld>
            <a:endParaRPr lang="en-US"/>
          </a:p>
        </p:txBody>
      </p:sp>
      <p:sp>
        <p:nvSpPr>
          <p:cNvPr id="6" name="Footer Placeholder 5">
            <a:extLst>
              <a:ext uri="{FF2B5EF4-FFF2-40B4-BE49-F238E27FC236}">
                <a16:creationId xmlns:a16="http://schemas.microsoft.com/office/drawing/2014/main" id="{7AACEF3F-FE42-784F-8579-2D0A7A381D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1C07C-A4A7-5045-BAA5-B2EEB4DDC083}"/>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05807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7.xml"/><Relationship Id="rId3" Type="http://schemas.openxmlformats.org/officeDocument/2006/relationships/slideLayout" Target="../slideLayouts/slideLayout19.xml"/><Relationship Id="rId7"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ustDataLst>
      <p:tags r:id="rId7"/>
    </p:custDataLst>
    <p:extLst>
      <p:ext uri="{BB962C8B-B14F-4D97-AF65-F5344CB8AC3E}">
        <p14:creationId xmlns:p14="http://schemas.microsoft.com/office/powerpoint/2010/main" val="3861832250"/>
      </p:ext>
    </p:extLst>
  </p:cSld>
  <p:clrMap bg1="lt1" tx1="dk1" bg2="lt2" tx2="dk2" accent1="accent1" accent2="accent2" accent3="accent3" accent4="accent4" accent5="accent5" accent6="accent6" hlink="hlink" folHlink="folHlink"/>
  <p:sldLayoutIdLst>
    <p:sldLayoutId id="2147483650" r:id="rId1"/>
    <p:sldLayoutId id="2147483690" r:id="rId2"/>
    <p:sldLayoutId id="2147483677" r:id="rId3"/>
    <p:sldLayoutId id="2147483675" r:id="rId4"/>
    <p:sldLayoutId id="2147483691"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0D1F1B-82B1-5E44-A5E1-FE03C26B19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212361-585B-614D-BB65-206B00E72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0C4CC-2148-2340-8521-BD410F941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1A508-2ACC-F341-AD62-0AECED8DFDF2}" type="datetime1">
              <a:rPr lang="en-US" smtClean="0"/>
              <a:t>5/2/22</a:t>
            </a:fld>
            <a:endParaRPr lang="en-US"/>
          </a:p>
        </p:txBody>
      </p:sp>
      <p:sp>
        <p:nvSpPr>
          <p:cNvPr id="5" name="Footer Placeholder 4">
            <a:extLst>
              <a:ext uri="{FF2B5EF4-FFF2-40B4-BE49-F238E27FC236}">
                <a16:creationId xmlns:a16="http://schemas.microsoft.com/office/drawing/2014/main" id="{223426FE-4386-7141-A723-0E2A4A9E9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EF2D8D-E033-9044-A9E6-F0CFEC7203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63D2C-D44F-3C41-93B9-2D7E7D936D6D}" type="slidenum">
              <a:rPr lang="en-US" smtClean="0"/>
              <a:t>‹#›</a:t>
            </a:fld>
            <a:endParaRPr lang="en-US"/>
          </a:p>
        </p:txBody>
      </p:sp>
    </p:spTree>
    <p:extLst>
      <p:ext uri="{BB962C8B-B14F-4D97-AF65-F5344CB8AC3E}">
        <p14:creationId xmlns:p14="http://schemas.microsoft.com/office/powerpoint/2010/main" val="48273286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ustDataLst>
      <p:tags r:id="rId8"/>
    </p:custDataLst>
    <p:extLst>
      <p:ext uri="{BB962C8B-B14F-4D97-AF65-F5344CB8AC3E}">
        <p14:creationId xmlns:p14="http://schemas.microsoft.com/office/powerpoint/2010/main" val="66805216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5.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cial-Futures-Lab/FilterBuddy"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048000" y="1664494"/>
            <a:ext cx="8794260" cy="1231106"/>
          </a:xfrm>
          <a:prstGeom prst="rect">
            <a:avLst/>
          </a:prstGeom>
          <a:ln w="6350">
            <a:noFill/>
          </a:ln>
        </p:spPr>
        <p:txBody>
          <a:bodyPr wrap="square" lIns="0" tIns="0" rIns="0" bIns="0" rtlCol="0" anchor="t">
            <a:spAutoFit/>
          </a:bodyPr>
          <a:lstStyle/>
          <a:p>
            <a:pPr algn="r" defTabSz="609630"/>
            <a:r>
              <a:rPr lang="en-US" sz="4000" b="1" dirty="0">
                <a:solidFill>
                  <a:srgbClr val="00B0F0"/>
                </a:solidFill>
                <a:latin typeface="Avenir Next" panose="020B0503020202020204" pitchFamily="34" charset="0"/>
              </a:rPr>
              <a:t>Designing Word Filter Tools for Creator-led Comment Moderation </a:t>
            </a:r>
            <a:endParaRPr lang="en-US" sz="3600" b="1" spc="-87" dirty="0">
              <a:solidFill>
                <a:srgbClr val="00B0F0"/>
              </a:solidFill>
              <a:latin typeface="Avenir Next" panose="020B0503020202020204" pitchFamily="34" charset="0"/>
            </a:endParaRPr>
          </a:p>
        </p:txBody>
      </p:sp>
      <p:sp>
        <p:nvSpPr>
          <p:cNvPr id="3" name="TextBox 2">
            <a:extLst>
              <a:ext uri="{FF2B5EF4-FFF2-40B4-BE49-F238E27FC236}">
                <a16:creationId xmlns:a16="http://schemas.microsoft.com/office/drawing/2014/main" id="{5F5429DB-966C-BD43-8A34-9661C443E7D9}"/>
              </a:ext>
            </a:extLst>
          </p:cNvPr>
          <p:cNvSpPr txBox="1"/>
          <p:nvPr/>
        </p:nvSpPr>
        <p:spPr>
          <a:xfrm>
            <a:off x="6570774" y="3505200"/>
            <a:ext cx="5330242" cy="1384995"/>
          </a:xfrm>
          <a:prstGeom prst="rect">
            <a:avLst/>
          </a:prstGeom>
          <a:noFill/>
        </p:spPr>
        <p:txBody>
          <a:bodyPr wrap="square" rtlCol="0">
            <a:spAutoFit/>
          </a:bodyPr>
          <a:lstStyle/>
          <a:p>
            <a:pPr algn="r"/>
            <a:endParaRPr lang="en-US" sz="2800" b="1" dirty="0"/>
          </a:p>
          <a:p>
            <a:pPr algn="r"/>
            <a:r>
              <a:rPr lang="en-US" sz="2800" b="1" dirty="0">
                <a:latin typeface="Avenir Next" panose="020B0503020202020204" pitchFamily="34" charset="0"/>
              </a:rPr>
              <a:t>Shagun Jhaver, </a:t>
            </a:r>
            <a:r>
              <a:rPr lang="en-US" sz="2800" b="1" dirty="0" err="1">
                <a:latin typeface="Avenir Next" panose="020B0503020202020204" pitchFamily="34" charset="0"/>
              </a:rPr>
              <a:t>Quanze</a:t>
            </a:r>
            <a:r>
              <a:rPr lang="en-US" sz="2800" b="1" dirty="0">
                <a:latin typeface="Avenir Next" panose="020B0503020202020204" pitchFamily="34" charset="0"/>
              </a:rPr>
              <a:t> Chen, </a:t>
            </a:r>
          </a:p>
          <a:p>
            <a:pPr algn="r"/>
            <a:r>
              <a:rPr lang="en-US" sz="2800" b="1" dirty="0">
                <a:latin typeface="Avenir Next" panose="020B0503020202020204" pitchFamily="34" charset="0"/>
              </a:rPr>
              <a:t>Detlef Knauss, Amy Zhang</a:t>
            </a:r>
          </a:p>
        </p:txBody>
      </p:sp>
      <p:pic>
        <p:nvPicPr>
          <p:cNvPr id="5" name="Picture 4">
            <a:extLst>
              <a:ext uri="{FF2B5EF4-FFF2-40B4-BE49-F238E27FC236}">
                <a16:creationId xmlns:a16="http://schemas.microsoft.com/office/drawing/2014/main" id="{3C0C7472-6C58-D743-BB03-B44BD3C07B5B}"/>
              </a:ext>
            </a:extLst>
          </p:cNvPr>
          <p:cNvPicPr>
            <a:picLocks noChangeAspect="1"/>
          </p:cNvPicPr>
          <p:nvPr/>
        </p:nvPicPr>
        <p:blipFill>
          <a:blip r:embed="rId2"/>
          <a:stretch>
            <a:fillRect/>
          </a:stretch>
        </p:blipFill>
        <p:spPr>
          <a:xfrm>
            <a:off x="6544479" y="5966504"/>
            <a:ext cx="3437721" cy="358096"/>
          </a:xfrm>
          <a:prstGeom prst="rect">
            <a:avLst/>
          </a:prstGeom>
        </p:spPr>
      </p:pic>
      <p:pic>
        <p:nvPicPr>
          <p:cNvPr id="1026" name="Picture 2" descr="Homepage | School of Communication and Information | Rutgers University">
            <a:extLst>
              <a:ext uri="{FF2B5EF4-FFF2-40B4-BE49-F238E27FC236}">
                <a16:creationId xmlns:a16="http://schemas.microsoft.com/office/drawing/2014/main" id="{A2BEAC00-5330-8B4C-961C-06C99D4D6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9553" y="5966504"/>
            <a:ext cx="1707660" cy="582561"/>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2">
            <a:extLst>
              <a:ext uri="{FF2B5EF4-FFF2-40B4-BE49-F238E27FC236}">
                <a16:creationId xmlns:a16="http://schemas.microsoft.com/office/drawing/2014/main" id="{096004AB-1596-6542-9FDE-65FC35E83A7C}"/>
              </a:ext>
            </a:extLst>
          </p:cNvPr>
          <p:cNvSpPr/>
          <p:nvPr/>
        </p:nvSpPr>
        <p:spPr>
          <a:xfrm>
            <a:off x="0" y="0"/>
            <a:ext cx="2514600" cy="6858000"/>
          </a:xfrm>
          <a:prstGeom prst="rect">
            <a:avLst/>
          </a:prstGeom>
          <a:solidFill>
            <a:schemeClr val="tx2"/>
          </a:solidFill>
        </p:spPr>
      </p:sp>
      <p:sp>
        <p:nvSpPr>
          <p:cNvPr id="9" name="TextBox 8">
            <a:extLst>
              <a:ext uri="{FF2B5EF4-FFF2-40B4-BE49-F238E27FC236}">
                <a16:creationId xmlns:a16="http://schemas.microsoft.com/office/drawing/2014/main" id="{FEEF753F-D8F2-FD44-AB67-9215484AD8C6}"/>
              </a:ext>
            </a:extLst>
          </p:cNvPr>
          <p:cNvSpPr txBox="1"/>
          <p:nvPr/>
        </p:nvSpPr>
        <p:spPr>
          <a:xfrm>
            <a:off x="9067800" y="148679"/>
            <a:ext cx="3460260" cy="769441"/>
          </a:xfrm>
          <a:prstGeom prst="rect">
            <a:avLst/>
          </a:prstGeom>
          <a:noFill/>
        </p:spPr>
        <p:txBody>
          <a:bodyPr wrap="square" rtlCol="0">
            <a:spAutoFit/>
          </a:bodyPr>
          <a:lstStyle/>
          <a:p>
            <a:r>
              <a:rPr lang="en-US" sz="4400" b="1" dirty="0">
                <a:solidFill>
                  <a:srgbClr val="0070C0"/>
                </a:solidFill>
                <a:latin typeface="Avenir Book" panose="02000503020000020003" pitchFamily="2" charset="0"/>
              </a:rPr>
              <a:t>filter buddy</a:t>
            </a:r>
          </a:p>
        </p:txBody>
      </p:sp>
    </p:spTree>
    <p:extLst>
      <p:ext uri="{BB962C8B-B14F-4D97-AF65-F5344CB8AC3E}">
        <p14:creationId xmlns:p14="http://schemas.microsoft.com/office/powerpoint/2010/main" val="103852695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1A12-F36D-0F43-AB0E-5B25AD1B9B40}"/>
              </a:ext>
            </a:extLst>
          </p:cNvPr>
          <p:cNvSpPr>
            <a:spLocks noGrp="1"/>
          </p:cNvSpPr>
          <p:nvPr>
            <p:ph type="title"/>
          </p:nvPr>
        </p:nvSpPr>
        <p:spPr>
          <a:xfrm>
            <a:off x="838200" y="365125"/>
            <a:ext cx="9296400" cy="473075"/>
          </a:xfrm>
        </p:spPr>
        <p:txBody>
          <a:bodyPr>
            <a:normAutofit fontScale="90000"/>
          </a:bodyPr>
          <a:lstStyle/>
          <a:p>
            <a:r>
              <a:rPr lang="en-US" sz="4000" dirty="0"/>
              <a:t>Need-finding</a:t>
            </a:r>
          </a:p>
        </p:txBody>
      </p:sp>
      <p:pic>
        <p:nvPicPr>
          <p:cNvPr id="9" name="Picture 8">
            <a:extLst>
              <a:ext uri="{FF2B5EF4-FFF2-40B4-BE49-F238E27FC236}">
                <a16:creationId xmlns:a16="http://schemas.microsoft.com/office/drawing/2014/main" id="{2C60E100-D801-1942-88F5-FACC49CC6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669" y="876300"/>
            <a:ext cx="6662662" cy="5893493"/>
          </a:xfrm>
          <a:prstGeom prst="rect">
            <a:avLst/>
          </a:prstGeom>
        </p:spPr>
      </p:pic>
    </p:spTree>
    <p:extLst>
      <p:ext uri="{BB962C8B-B14F-4D97-AF65-F5344CB8AC3E}">
        <p14:creationId xmlns:p14="http://schemas.microsoft.com/office/powerpoint/2010/main" val="1492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viewing: more than a user research method | by Arturo Ríos | UX  Collective">
            <a:extLst>
              <a:ext uri="{FF2B5EF4-FFF2-40B4-BE49-F238E27FC236}">
                <a16:creationId xmlns:a16="http://schemas.microsoft.com/office/drawing/2014/main" id="{F6CA936C-0B67-F44C-BC53-8451280AC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192343"/>
            <a:ext cx="3697849" cy="20785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0F5347-C87D-DA4A-B450-53E93605DC43}"/>
              </a:ext>
            </a:extLst>
          </p:cNvPr>
          <p:cNvSpPr txBox="1"/>
          <p:nvPr/>
        </p:nvSpPr>
        <p:spPr>
          <a:xfrm>
            <a:off x="838200" y="1295400"/>
            <a:ext cx="4191000" cy="584775"/>
          </a:xfrm>
          <a:prstGeom prst="rect">
            <a:avLst/>
          </a:prstGeom>
          <a:noFill/>
        </p:spPr>
        <p:txBody>
          <a:bodyPr wrap="square" rtlCol="0">
            <a:spAutoFit/>
          </a:bodyPr>
          <a:lstStyle/>
          <a:p>
            <a:r>
              <a:rPr lang="en-US" sz="3200" dirty="0"/>
              <a:t>Need-finding interviews</a:t>
            </a:r>
          </a:p>
        </p:txBody>
      </p:sp>
      <p:sp>
        <p:nvSpPr>
          <p:cNvPr id="6" name="Right Arrow 5">
            <a:extLst>
              <a:ext uri="{FF2B5EF4-FFF2-40B4-BE49-F238E27FC236}">
                <a16:creationId xmlns:a16="http://schemas.microsoft.com/office/drawing/2014/main" id="{0E7833E9-2B57-BE4D-84D7-48CF99343E2F}"/>
              </a:ext>
            </a:extLst>
          </p:cNvPr>
          <p:cNvSpPr/>
          <p:nvPr/>
        </p:nvSpPr>
        <p:spPr>
          <a:xfrm>
            <a:off x="4782848" y="3231641"/>
            <a:ext cx="2133600" cy="394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33843B-CB75-094F-9327-1058A9615DF3}"/>
              </a:ext>
            </a:extLst>
          </p:cNvPr>
          <p:cNvSpPr txBox="1"/>
          <p:nvPr/>
        </p:nvSpPr>
        <p:spPr>
          <a:xfrm>
            <a:off x="8153400" y="2082225"/>
            <a:ext cx="2900794" cy="584775"/>
          </a:xfrm>
          <a:prstGeom prst="rect">
            <a:avLst/>
          </a:prstGeom>
          <a:noFill/>
        </p:spPr>
        <p:txBody>
          <a:bodyPr wrap="none" rtlCol="0">
            <a:spAutoFit/>
          </a:bodyPr>
          <a:lstStyle/>
          <a:p>
            <a:pPr algn="ctr"/>
            <a:r>
              <a:rPr lang="en-US" sz="3200" dirty="0"/>
              <a:t>System Features</a:t>
            </a:r>
          </a:p>
        </p:txBody>
      </p:sp>
      <p:sp>
        <p:nvSpPr>
          <p:cNvPr id="9" name="TextBox 8">
            <a:extLst>
              <a:ext uri="{FF2B5EF4-FFF2-40B4-BE49-F238E27FC236}">
                <a16:creationId xmlns:a16="http://schemas.microsoft.com/office/drawing/2014/main" id="{476246A0-96D0-8042-9280-B56728E99EBF}"/>
              </a:ext>
            </a:extLst>
          </p:cNvPr>
          <p:cNvSpPr txBox="1"/>
          <p:nvPr/>
        </p:nvSpPr>
        <p:spPr>
          <a:xfrm>
            <a:off x="4724400" y="2769976"/>
            <a:ext cx="2168414" cy="461665"/>
          </a:xfrm>
          <a:prstGeom prst="rect">
            <a:avLst/>
          </a:prstGeom>
          <a:noFill/>
        </p:spPr>
        <p:txBody>
          <a:bodyPr wrap="none" rtlCol="0">
            <a:spAutoFit/>
          </a:bodyPr>
          <a:lstStyle/>
          <a:p>
            <a:r>
              <a:rPr lang="en-US" sz="2400" dirty="0"/>
              <a:t>Creators’ Needs</a:t>
            </a:r>
          </a:p>
        </p:txBody>
      </p:sp>
      <p:sp>
        <p:nvSpPr>
          <p:cNvPr id="10" name="TextBox 9">
            <a:extLst>
              <a:ext uri="{FF2B5EF4-FFF2-40B4-BE49-F238E27FC236}">
                <a16:creationId xmlns:a16="http://schemas.microsoft.com/office/drawing/2014/main" id="{E3E9FF19-2761-D245-B815-546C04884B93}"/>
              </a:ext>
            </a:extLst>
          </p:cNvPr>
          <p:cNvSpPr txBox="1"/>
          <p:nvPr/>
        </p:nvSpPr>
        <p:spPr>
          <a:xfrm>
            <a:off x="7911048" y="2900065"/>
            <a:ext cx="4375332" cy="923330"/>
          </a:xfrm>
          <a:prstGeom prst="rect">
            <a:avLst/>
          </a:prstGeom>
          <a:noFill/>
        </p:spPr>
        <p:txBody>
          <a:bodyPr wrap="square" rtlCol="0">
            <a:spAutoFit/>
          </a:bodyPr>
          <a:lstStyle/>
          <a:p>
            <a:r>
              <a:rPr lang="en-US" sz="5400" b="1" dirty="0">
                <a:solidFill>
                  <a:srgbClr val="0070C0"/>
                </a:solidFill>
                <a:latin typeface="Avenir Book" panose="02000503020000020003" pitchFamily="2" charset="0"/>
              </a:rPr>
              <a:t>filter buddy</a:t>
            </a:r>
          </a:p>
        </p:txBody>
      </p:sp>
      <p:pic>
        <p:nvPicPr>
          <p:cNvPr id="11" name="Picture 10">
            <a:extLst>
              <a:ext uri="{FF2B5EF4-FFF2-40B4-BE49-F238E27FC236}">
                <a16:creationId xmlns:a16="http://schemas.microsoft.com/office/drawing/2014/main" id="{6A3DD371-4AEB-B047-878B-7369183A39F2}"/>
              </a:ext>
            </a:extLst>
          </p:cNvPr>
          <p:cNvPicPr>
            <a:picLocks noChangeAspect="1"/>
          </p:cNvPicPr>
          <p:nvPr/>
        </p:nvPicPr>
        <p:blipFill rotWithShape="1">
          <a:blip r:embed="rId4">
            <a:extLst>
              <a:ext uri="{28A0092B-C50C-407E-A947-70E740481C1C}">
                <a14:useLocalDpi xmlns:a14="http://schemas.microsoft.com/office/drawing/2010/main" val="0"/>
              </a:ext>
            </a:extLst>
          </a:blip>
          <a:srcRect l="9093" r="8797"/>
          <a:stretch/>
        </p:blipFill>
        <p:spPr>
          <a:xfrm>
            <a:off x="7949222" y="4056460"/>
            <a:ext cx="3309149" cy="1189226"/>
          </a:xfrm>
          <a:prstGeom prst="rect">
            <a:avLst/>
          </a:prstGeom>
        </p:spPr>
      </p:pic>
    </p:spTree>
    <p:extLst>
      <p:ext uri="{BB962C8B-B14F-4D97-AF65-F5344CB8AC3E}">
        <p14:creationId xmlns:p14="http://schemas.microsoft.com/office/powerpoint/2010/main" val="228497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C196-7C0E-134D-A162-F381CF6B1CB7}"/>
              </a:ext>
            </a:extLst>
          </p:cNvPr>
          <p:cNvSpPr>
            <a:spLocks noGrp="1"/>
          </p:cNvSpPr>
          <p:nvPr>
            <p:ph type="title"/>
          </p:nvPr>
        </p:nvSpPr>
        <p:spPr/>
        <p:txBody>
          <a:bodyPr>
            <a:normAutofit/>
          </a:bodyPr>
          <a:lstStyle/>
          <a:p>
            <a:r>
              <a:rPr lang="en-US" dirty="0"/>
              <a:t>Need 1: Separately group different categories of inappropriate comments</a:t>
            </a:r>
          </a:p>
        </p:txBody>
      </p:sp>
      <p:sp>
        <p:nvSpPr>
          <p:cNvPr id="3" name="Content Placeholder 2">
            <a:extLst>
              <a:ext uri="{FF2B5EF4-FFF2-40B4-BE49-F238E27FC236}">
                <a16:creationId xmlns:a16="http://schemas.microsoft.com/office/drawing/2014/main" id="{2BA2295A-0784-0E47-B25E-0B7B0B7B63B3}"/>
              </a:ext>
            </a:extLst>
          </p:cNvPr>
          <p:cNvSpPr>
            <a:spLocks noGrp="1"/>
          </p:cNvSpPr>
          <p:nvPr>
            <p:ph idx="1"/>
          </p:nvPr>
        </p:nvSpPr>
        <p:spPr/>
        <p:txBody>
          <a:bodyPr>
            <a:normAutofit/>
          </a:bodyPr>
          <a:lstStyle/>
          <a:p>
            <a:r>
              <a:rPr lang="en-US" sz="4000" dirty="0"/>
              <a:t>Better organization</a:t>
            </a:r>
          </a:p>
          <a:p>
            <a:r>
              <a:rPr lang="en-US" sz="4000" dirty="0"/>
              <a:t>Easier review and search</a:t>
            </a:r>
          </a:p>
        </p:txBody>
      </p:sp>
    </p:spTree>
    <p:extLst>
      <p:ext uri="{BB962C8B-B14F-4D97-AF65-F5344CB8AC3E}">
        <p14:creationId xmlns:p14="http://schemas.microsoft.com/office/powerpoint/2010/main" val="242060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E02E48A6-B35C-3647-ABC1-BB23DC6AC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835" y="0"/>
            <a:ext cx="7220330" cy="6858000"/>
          </a:xfrm>
          <a:prstGeom prst="rect">
            <a:avLst/>
          </a:prstGeom>
        </p:spPr>
      </p:pic>
    </p:spTree>
    <p:extLst>
      <p:ext uri="{BB962C8B-B14F-4D97-AF65-F5344CB8AC3E}">
        <p14:creationId xmlns:p14="http://schemas.microsoft.com/office/powerpoint/2010/main" val="282986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E02E48A6-B35C-3647-ABC1-BB23DC6ACD02}"/>
              </a:ext>
            </a:extLst>
          </p:cNvPr>
          <p:cNvPicPr>
            <a:picLocks noChangeAspect="1"/>
          </p:cNvPicPr>
          <p:nvPr/>
        </p:nvPicPr>
        <p:blipFill rotWithShape="1">
          <a:blip r:embed="rId3">
            <a:extLst>
              <a:ext uri="{28A0092B-C50C-407E-A947-70E740481C1C}">
                <a14:useLocalDpi xmlns:a14="http://schemas.microsoft.com/office/drawing/2010/main" val="0"/>
              </a:ext>
            </a:extLst>
          </a:blip>
          <a:srcRect r="75078" b="81155"/>
          <a:stretch/>
        </p:blipFill>
        <p:spPr>
          <a:xfrm>
            <a:off x="2514600" y="838200"/>
            <a:ext cx="6896071" cy="4953000"/>
          </a:xfrm>
          <a:prstGeom prst="rect">
            <a:avLst/>
          </a:prstGeom>
        </p:spPr>
      </p:pic>
    </p:spTree>
    <p:extLst>
      <p:ext uri="{BB962C8B-B14F-4D97-AF65-F5344CB8AC3E}">
        <p14:creationId xmlns:p14="http://schemas.microsoft.com/office/powerpoint/2010/main" val="9382158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E3BD-5060-3143-8578-E3B8BDE2C346}"/>
              </a:ext>
            </a:extLst>
          </p:cNvPr>
          <p:cNvSpPr>
            <a:spLocks noGrp="1"/>
          </p:cNvSpPr>
          <p:nvPr>
            <p:ph type="title"/>
          </p:nvPr>
        </p:nvSpPr>
        <p:spPr/>
        <p:txBody>
          <a:bodyPr/>
          <a:lstStyle/>
          <a:p>
            <a:r>
              <a:rPr lang="en-US" dirty="0"/>
              <a:t>Need 2: Have a few default categories</a:t>
            </a:r>
          </a:p>
        </p:txBody>
      </p:sp>
      <p:sp>
        <p:nvSpPr>
          <p:cNvPr id="3" name="Content Placeholder 2">
            <a:extLst>
              <a:ext uri="{FF2B5EF4-FFF2-40B4-BE49-F238E27FC236}">
                <a16:creationId xmlns:a16="http://schemas.microsoft.com/office/drawing/2014/main" id="{5F9AF3F4-AFCB-BC4D-BF07-AF414ABA0676}"/>
              </a:ext>
            </a:extLst>
          </p:cNvPr>
          <p:cNvSpPr>
            <a:spLocks noGrp="1"/>
          </p:cNvSpPr>
          <p:nvPr>
            <p:ph idx="1"/>
          </p:nvPr>
        </p:nvSpPr>
        <p:spPr/>
        <p:txBody>
          <a:bodyPr>
            <a:normAutofit fontScale="92500" lnSpcReduction="10000"/>
          </a:bodyPr>
          <a:lstStyle/>
          <a:p>
            <a:r>
              <a:rPr lang="en-US" sz="3600" dirty="0"/>
              <a:t>Curated categories like sexism and racism</a:t>
            </a:r>
          </a:p>
          <a:p>
            <a:r>
              <a:rPr lang="en-US" sz="3600" dirty="0"/>
              <a:t>Avoid creating commonly needed categories from scratch</a:t>
            </a:r>
          </a:p>
          <a:p>
            <a:pPr marL="0" indent="0">
              <a:buNone/>
            </a:pPr>
            <a:endParaRPr lang="en-US" sz="3600" dirty="0"/>
          </a:p>
          <a:p>
            <a:pPr marL="0" indent="0">
              <a:buNone/>
            </a:pPr>
            <a:r>
              <a:rPr lang="en-US" sz="3600" i="1" dirty="0">
                <a:solidFill>
                  <a:schemeClr val="tx2">
                    <a:lumMod val="60000"/>
                    <a:lumOff val="40000"/>
                  </a:schemeClr>
                </a:solidFill>
              </a:rPr>
              <a:t>“Having the base list is perfect for the creator, because they don’t even have to like spend the time…</a:t>
            </a:r>
            <a:r>
              <a:rPr lang="en-US" sz="3600" b="1" i="1" dirty="0">
                <a:solidFill>
                  <a:schemeClr val="tx2">
                    <a:lumMod val="60000"/>
                    <a:lumOff val="40000"/>
                  </a:schemeClr>
                </a:solidFill>
              </a:rPr>
              <a:t>brewing over what words</a:t>
            </a:r>
            <a:r>
              <a:rPr lang="en-US" sz="3600" i="1" dirty="0">
                <a:solidFill>
                  <a:schemeClr val="tx2">
                    <a:lumMod val="60000"/>
                    <a:lumOff val="40000"/>
                  </a:schemeClr>
                </a:solidFill>
              </a:rPr>
              <a:t> might be used towards them, </a:t>
            </a:r>
            <a:r>
              <a:rPr lang="en-US" sz="3600" b="1" i="1" dirty="0">
                <a:solidFill>
                  <a:schemeClr val="tx2">
                    <a:lumMod val="60000"/>
                    <a:lumOff val="40000"/>
                  </a:schemeClr>
                </a:solidFill>
              </a:rPr>
              <a:t>which is like the most messed up thing</a:t>
            </a:r>
            <a:r>
              <a:rPr lang="en-US" sz="3600" i="1" dirty="0">
                <a:solidFill>
                  <a:schemeClr val="tx2">
                    <a:lumMod val="60000"/>
                    <a:lumOff val="40000"/>
                  </a:schemeClr>
                </a:solidFill>
              </a:rPr>
              <a:t> to have to think about in the first place” – U4</a:t>
            </a:r>
          </a:p>
        </p:txBody>
      </p:sp>
    </p:spTree>
    <p:extLst>
      <p:ext uri="{BB962C8B-B14F-4D97-AF65-F5344CB8AC3E}">
        <p14:creationId xmlns:p14="http://schemas.microsoft.com/office/powerpoint/2010/main" val="8376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porting" descr="importing">
            <a:hlinkClick r:id="" action="ppaction://media"/>
            <a:extLst>
              <a:ext uri="{FF2B5EF4-FFF2-40B4-BE49-F238E27FC236}">
                <a16:creationId xmlns:a16="http://schemas.microsoft.com/office/drawing/2014/main" id="{9B3FE9AB-18AD-374B-A1D2-DD65F19FF5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7936" y="1588"/>
            <a:ext cx="12172975" cy="6094412"/>
          </a:xfrm>
          <a:prstGeom prst="rect">
            <a:avLst/>
          </a:prstGeom>
        </p:spPr>
      </p:pic>
    </p:spTree>
    <p:extLst>
      <p:ext uri="{BB962C8B-B14F-4D97-AF65-F5344CB8AC3E}">
        <p14:creationId xmlns:p14="http://schemas.microsoft.com/office/powerpoint/2010/main" val="345772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C280-6DFE-584F-90E0-1C9443FCF5B8}"/>
              </a:ext>
            </a:extLst>
          </p:cNvPr>
          <p:cNvSpPr>
            <a:spLocks noGrp="1"/>
          </p:cNvSpPr>
          <p:nvPr>
            <p:ph type="title"/>
          </p:nvPr>
        </p:nvSpPr>
        <p:spPr/>
        <p:txBody>
          <a:bodyPr/>
          <a:lstStyle/>
          <a:p>
            <a:r>
              <a:rPr lang="en-US" dirty="0"/>
              <a:t>Need 3: Seeing examples of matching comments while configuring filters</a:t>
            </a:r>
          </a:p>
        </p:txBody>
      </p:sp>
      <p:sp>
        <p:nvSpPr>
          <p:cNvPr id="3" name="Content Placeholder 2">
            <a:extLst>
              <a:ext uri="{FF2B5EF4-FFF2-40B4-BE49-F238E27FC236}">
                <a16:creationId xmlns:a16="http://schemas.microsoft.com/office/drawing/2014/main" id="{2B6DA7B7-76C5-CE4B-A89D-930AD44A0067}"/>
              </a:ext>
            </a:extLst>
          </p:cNvPr>
          <p:cNvSpPr>
            <a:spLocks noGrp="1"/>
          </p:cNvSpPr>
          <p:nvPr>
            <p:ph idx="1"/>
          </p:nvPr>
        </p:nvSpPr>
        <p:spPr/>
        <p:txBody>
          <a:bodyPr>
            <a:normAutofit/>
          </a:bodyPr>
          <a:lstStyle/>
          <a:p>
            <a:r>
              <a:rPr lang="en-US" sz="4000" dirty="0"/>
              <a:t>Improve understanding of how each word filter would perform</a:t>
            </a:r>
          </a:p>
        </p:txBody>
      </p:sp>
    </p:spTree>
    <p:extLst>
      <p:ext uri="{BB962C8B-B14F-4D97-AF65-F5344CB8AC3E}">
        <p14:creationId xmlns:p14="http://schemas.microsoft.com/office/powerpoint/2010/main" val="219394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ules" descr="rules">
            <a:hlinkClick r:id="" action="ppaction://media"/>
            <a:extLst>
              <a:ext uri="{FF2B5EF4-FFF2-40B4-BE49-F238E27FC236}">
                <a16:creationId xmlns:a16="http://schemas.microsoft.com/office/drawing/2014/main" id="{DEC9AC4B-5503-124B-B348-28B76DEC9A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92000" cy="6103938"/>
          </a:xfrm>
          <a:prstGeom prst="rect">
            <a:avLst/>
          </a:prstGeom>
        </p:spPr>
      </p:pic>
    </p:spTree>
    <p:extLst>
      <p:ext uri="{BB962C8B-B14F-4D97-AF65-F5344CB8AC3E}">
        <p14:creationId xmlns:p14="http://schemas.microsoft.com/office/powerpoint/2010/main" val="321653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F9E5-09B3-E04A-A99D-1409B3459AB8}"/>
              </a:ext>
            </a:extLst>
          </p:cNvPr>
          <p:cNvSpPr>
            <a:spLocks noGrp="1"/>
          </p:cNvSpPr>
          <p:nvPr>
            <p:ph type="title"/>
          </p:nvPr>
        </p:nvSpPr>
        <p:spPr/>
        <p:txBody>
          <a:bodyPr/>
          <a:lstStyle/>
          <a:p>
            <a:r>
              <a:rPr lang="en-US" dirty="0"/>
              <a:t>Need 4: Getting an overview of word filters’ actions</a:t>
            </a:r>
          </a:p>
        </p:txBody>
      </p:sp>
      <p:sp>
        <p:nvSpPr>
          <p:cNvPr id="3" name="Content Placeholder 2">
            <a:extLst>
              <a:ext uri="{FF2B5EF4-FFF2-40B4-BE49-F238E27FC236}">
                <a16:creationId xmlns:a16="http://schemas.microsoft.com/office/drawing/2014/main" id="{EC231E7D-9968-284F-94C0-13B2B2BDACF4}"/>
              </a:ext>
            </a:extLst>
          </p:cNvPr>
          <p:cNvSpPr>
            <a:spLocks noGrp="1"/>
          </p:cNvSpPr>
          <p:nvPr>
            <p:ph idx="1"/>
          </p:nvPr>
        </p:nvSpPr>
        <p:spPr/>
        <p:txBody>
          <a:bodyPr>
            <a:normAutofit/>
          </a:bodyPr>
          <a:lstStyle/>
          <a:p>
            <a:r>
              <a:rPr lang="en-US" sz="3600" dirty="0"/>
              <a:t>Interested in reviewing the temporal performance of configured categories.</a:t>
            </a:r>
          </a:p>
          <a:p>
            <a:pPr marL="0" indent="0">
              <a:buNone/>
            </a:pPr>
            <a:endParaRPr lang="en-US" sz="3600" i="1" dirty="0"/>
          </a:p>
          <a:p>
            <a:pPr marL="0" indent="0">
              <a:buNone/>
            </a:pPr>
            <a:r>
              <a:rPr lang="en-US" sz="3600" i="1" dirty="0">
                <a:solidFill>
                  <a:schemeClr val="tx2">
                    <a:lumMod val="60000"/>
                    <a:lumOff val="40000"/>
                  </a:schemeClr>
                </a:solidFill>
              </a:rPr>
              <a:t>“Obviously, something like adding word filters could potentially have a negative impact if 75% of your viewers are saying a phrase that you filtered out. So, it would be cool to have statistics for stuff like that.” – P9</a:t>
            </a:r>
          </a:p>
        </p:txBody>
      </p:sp>
    </p:spTree>
    <p:extLst>
      <p:ext uri="{BB962C8B-B14F-4D97-AF65-F5344CB8AC3E}">
        <p14:creationId xmlns:p14="http://schemas.microsoft.com/office/powerpoint/2010/main" val="300917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a snowy mountain&#10;&#10;Description automatically generated with medium confidence">
            <a:extLst>
              <a:ext uri="{FF2B5EF4-FFF2-40B4-BE49-F238E27FC236}">
                <a16:creationId xmlns:a16="http://schemas.microsoft.com/office/drawing/2014/main" id="{E898B4C9-6556-DF40-A19D-554484DC34CD}"/>
              </a:ext>
            </a:extLst>
          </p:cNvPr>
          <p:cNvPicPr>
            <a:picLocks noChangeAspect="1"/>
          </p:cNvPicPr>
          <p:nvPr/>
        </p:nvPicPr>
        <p:blipFill rotWithShape="1">
          <a:blip r:embed="rId3">
            <a:extLst>
              <a:ext uri="{28A0092B-C50C-407E-A947-70E740481C1C}">
                <a14:useLocalDpi xmlns:a14="http://schemas.microsoft.com/office/drawing/2010/main" val="0"/>
              </a:ext>
            </a:extLst>
          </a:blip>
          <a:srcRect t="1542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903599D9-BC4F-7946-89C6-54D9B051A813}"/>
              </a:ext>
            </a:extLst>
          </p:cNvPr>
          <p:cNvSpPr txBox="1"/>
          <p:nvPr/>
        </p:nvSpPr>
        <p:spPr>
          <a:xfrm>
            <a:off x="609600" y="609600"/>
            <a:ext cx="6346289" cy="646331"/>
          </a:xfrm>
          <a:prstGeom prst="rect">
            <a:avLst/>
          </a:prstGeom>
          <a:noFill/>
        </p:spPr>
        <p:txBody>
          <a:bodyPr wrap="none" rtlCol="0">
            <a:spAutoFit/>
          </a:bodyPr>
          <a:lstStyle/>
          <a:p>
            <a:r>
              <a:rPr lang="en-US" sz="3600" b="1" dirty="0">
                <a:latin typeface="Avenir Next" panose="020B0503020202020204" pitchFamily="34" charset="0"/>
              </a:rPr>
              <a:t>Caution: disturbing content</a:t>
            </a:r>
          </a:p>
        </p:txBody>
      </p:sp>
    </p:spTree>
    <p:extLst>
      <p:ext uri="{BB962C8B-B14F-4D97-AF65-F5344CB8AC3E}">
        <p14:creationId xmlns:p14="http://schemas.microsoft.com/office/powerpoint/2010/main" val="396611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verview" descr="overview">
            <a:hlinkClick r:id="" action="ppaction://media"/>
            <a:extLst>
              <a:ext uri="{FF2B5EF4-FFF2-40B4-BE49-F238E27FC236}">
                <a16:creationId xmlns:a16="http://schemas.microsoft.com/office/drawing/2014/main" id="{90BF1E8B-BA27-9C42-8339-AEBF6DC65D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92000" cy="6103938"/>
          </a:xfrm>
          <a:prstGeom prst="rect">
            <a:avLst/>
          </a:prstGeom>
        </p:spPr>
      </p:pic>
    </p:spTree>
    <p:extLst>
      <p:ext uri="{BB962C8B-B14F-4D97-AF65-F5344CB8AC3E}">
        <p14:creationId xmlns:p14="http://schemas.microsoft.com/office/powerpoint/2010/main" val="137269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tx2"/>
          </a:solidFill>
        </p:spPr>
      </p:sp>
      <p:sp>
        <p:nvSpPr>
          <p:cNvPr id="4" name="TextBox 4"/>
          <p:cNvSpPr txBox="1"/>
          <p:nvPr/>
        </p:nvSpPr>
        <p:spPr>
          <a:xfrm>
            <a:off x="3124200" y="3429000"/>
            <a:ext cx="8794260" cy="1354217"/>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chemeClr val="tx2"/>
                </a:solidFill>
                <a:effectLst/>
                <a:uLnTx/>
                <a:uFillTx/>
                <a:latin typeface="Avenir Next" panose="020B0503020202020204" pitchFamily="34" charset="0"/>
                <a:ea typeface="+mn-ea"/>
                <a:cs typeface="+mn-cs"/>
              </a:rPr>
              <a:t>Evaluation</a:t>
            </a:r>
            <a:endParaRPr kumimoji="0" lang="en-US" sz="8000" b="1" i="0" u="none" strike="noStrike" kern="1200" cap="none" spc="-87" normalizeH="0" baseline="0" noProof="0" dirty="0">
              <a:ln>
                <a:noFill/>
              </a:ln>
              <a:solidFill>
                <a:schemeClr val="tx2"/>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1546282085"/>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3247-7AF1-0340-9378-E686252FBE2D}"/>
              </a:ext>
            </a:extLst>
          </p:cNvPr>
          <p:cNvSpPr>
            <a:spLocks noGrp="1"/>
          </p:cNvSpPr>
          <p:nvPr>
            <p:ph type="title"/>
          </p:nvPr>
        </p:nvSpPr>
        <p:spPr/>
        <p:txBody>
          <a:bodyPr>
            <a:normAutofit/>
          </a:bodyPr>
          <a:lstStyle/>
          <a:p>
            <a:r>
              <a:rPr lang="en-US" sz="4800" dirty="0"/>
              <a:t>User Study</a:t>
            </a:r>
          </a:p>
        </p:txBody>
      </p:sp>
      <p:sp>
        <p:nvSpPr>
          <p:cNvPr id="3" name="Content Placeholder 2">
            <a:extLst>
              <a:ext uri="{FF2B5EF4-FFF2-40B4-BE49-F238E27FC236}">
                <a16:creationId xmlns:a16="http://schemas.microsoft.com/office/drawing/2014/main" id="{A73936CC-6555-C549-A4EB-E6DB415E9111}"/>
              </a:ext>
            </a:extLst>
          </p:cNvPr>
          <p:cNvSpPr>
            <a:spLocks noGrp="1"/>
          </p:cNvSpPr>
          <p:nvPr>
            <p:ph idx="1"/>
          </p:nvPr>
        </p:nvSpPr>
        <p:spPr/>
        <p:txBody>
          <a:bodyPr>
            <a:normAutofit/>
          </a:bodyPr>
          <a:lstStyle/>
          <a:p>
            <a:r>
              <a:rPr lang="en-US" sz="4400" dirty="0"/>
              <a:t>Interviewed 8 YouTube creators</a:t>
            </a:r>
          </a:p>
          <a:p>
            <a:r>
              <a:rPr lang="en-US" sz="4400" dirty="0"/>
              <a:t>Asked participants to “think aloud” while exploring FilterBuddy features</a:t>
            </a:r>
          </a:p>
          <a:p>
            <a:r>
              <a:rPr lang="en-US" sz="4400" dirty="0"/>
              <a:t>Interpretive qualitative analysis</a:t>
            </a:r>
          </a:p>
        </p:txBody>
      </p:sp>
    </p:spTree>
    <p:extLst>
      <p:ext uri="{BB962C8B-B14F-4D97-AF65-F5344CB8AC3E}">
        <p14:creationId xmlns:p14="http://schemas.microsoft.com/office/powerpoint/2010/main" val="25981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CDFE-4C06-AF4A-B5A5-06F5F4F3F77C}"/>
              </a:ext>
            </a:extLst>
          </p:cNvPr>
          <p:cNvSpPr>
            <a:spLocks noGrp="1"/>
          </p:cNvSpPr>
          <p:nvPr>
            <p:ph type="title"/>
          </p:nvPr>
        </p:nvSpPr>
        <p:spPr/>
        <p:txBody>
          <a:bodyPr/>
          <a:lstStyle/>
          <a:p>
            <a:r>
              <a:rPr lang="en-US" dirty="0"/>
              <a:t>Insights</a:t>
            </a:r>
          </a:p>
        </p:txBody>
      </p:sp>
      <p:sp>
        <p:nvSpPr>
          <p:cNvPr id="3" name="Content Placeholder 2">
            <a:extLst>
              <a:ext uri="{FF2B5EF4-FFF2-40B4-BE49-F238E27FC236}">
                <a16:creationId xmlns:a16="http://schemas.microsoft.com/office/drawing/2014/main" id="{A97BE1C2-6F6A-3A4E-8FB6-DB6BBB9B3390}"/>
              </a:ext>
            </a:extLst>
          </p:cNvPr>
          <p:cNvSpPr>
            <a:spLocks noGrp="1"/>
          </p:cNvSpPr>
          <p:nvPr>
            <p:ph idx="1"/>
          </p:nvPr>
        </p:nvSpPr>
        <p:spPr>
          <a:xfrm>
            <a:off x="533400" y="1524000"/>
            <a:ext cx="11430000" cy="5105400"/>
          </a:xfrm>
        </p:spPr>
        <p:txBody>
          <a:bodyPr>
            <a:normAutofit/>
          </a:bodyPr>
          <a:lstStyle/>
          <a:p>
            <a:r>
              <a:rPr lang="en-US" sz="3600" dirty="0"/>
              <a:t>Appreciative of </a:t>
            </a:r>
            <a:r>
              <a:rPr lang="en-US" sz="3600" b="1" dirty="0"/>
              <a:t>greater automation</a:t>
            </a:r>
          </a:p>
          <a:p>
            <a:r>
              <a:rPr lang="en-US" sz="3600" dirty="0"/>
              <a:t>Show </a:t>
            </a:r>
            <a:r>
              <a:rPr lang="en-US" sz="3600" b="1" dirty="0"/>
              <a:t>resistance to </a:t>
            </a:r>
            <a:r>
              <a:rPr lang="en-US" sz="3600" dirty="0"/>
              <a:t>solely </a:t>
            </a:r>
            <a:r>
              <a:rPr lang="en-US" sz="3600" b="1" dirty="0"/>
              <a:t>ML</a:t>
            </a:r>
            <a:r>
              <a:rPr lang="en-US" sz="3600" dirty="0"/>
              <a:t>-based approaches</a:t>
            </a:r>
          </a:p>
          <a:p>
            <a:r>
              <a:rPr lang="en-US" sz="3600" dirty="0"/>
              <a:t>Requested additional </a:t>
            </a:r>
            <a:r>
              <a:rPr lang="en-US" sz="3600" b="1" dirty="0"/>
              <a:t>defensive mechanisms </a:t>
            </a:r>
            <a:r>
              <a:rPr lang="en-US" sz="3600" dirty="0"/>
              <a:t>to reduce incorrect removals</a:t>
            </a:r>
          </a:p>
          <a:p>
            <a:r>
              <a:rPr lang="en-US" sz="3600" dirty="0"/>
              <a:t>Liked the ability to </a:t>
            </a:r>
            <a:r>
              <a:rPr lang="en-US" sz="3600" b="1" dirty="0"/>
              <a:t>share </a:t>
            </a:r>
            <a:r>
              <a:rPr lang="en-US" sz="3600" dirty="0"/>
              <a:t>their filters and build off of filters created by others</a:t>
            </a:r>
          </a:p>
          <a:p>
            <a:r>
              <a:rPr lang="en-US" sz="3600" dirty="0"/>
              <a:t>Devised </a:t>
            </a:r>
            <a:r>
              <a:rPr lang="en-US" sz="3600" b="1" dirty="0"/>
              <a:t>many use cases </a:t>
            </a:r>
            <a:r>
              <a:rPr lang="en-US" sz="3600" dirty="0"/>
              <a:t>for the tool:</a:t>
            </a:r>
          </a:p>
          <a:p>
            <a:pPr lvl="1"/>
            <a:r>
              <a:rPr lang="en-US" sz="3200" dirty="0"/>
              <a:t>Filtering for positive feedback</a:t>
            </a:r>
          </a:p>
          <a:p>
            <a:pPr lvl="1"/>
            <a:r>
              <a:rPr lang="en-US" sz="3200" dirty="0"/>
              <a:t>Better understanding audiences</a:t>
            </a:r>
          </a:p>
        </p:txBody>
      </p:sp>
    </p:spTree>
    <p:extLst>
      <p:ext uri="{BB962C8B-B14F-4D97-AF65-F5344CB8AC3E}">
        <p14:creationId xmlns:p14="http://schemas.microsoft.com/office/powerpoint/2010/main" val="1919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tx2"/>
          </a:solidFill>
        </p:spPr>
      </p:sp>
      <p:sp>
        <p:nvSpPr>
          <p:cNvPr id="4" name="TextBox 4"/>
          <p:cNvSpPr txBox="1"/>
          <p:nvPr/>
        </p:nvSpPr>
        <p:spPr>
          <a:xfrm>
            <a:off x="3124200" y="3429000"/>
            <a:ext cx="8794260" cy="1354217"/>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chemeClr val="tx2"/>
                </a:solidFill>
                <a:effectLst/>
                <a:uLnTx/>
                <a:uFillTx/>
                <a:latin typeface="Avenir Next" panose="020B0503020202020204" pitchFamily="34" charset="0"/>
                <a:ea typeface="+mn-ea"/>
                <a:cs typeface="+mn-cs"/>
              </a:rPr>
              <a:t>Takeaways</a:t>
            </a:r>
            <a:endParaRPr kumimoji="0" lang="en-US" sz="8000" b="1" i="0" u="none" strike="noStrike" kern="1200" cap="none" spc="-87" normalizeH="0" baseline="0" noProof="0" dirty="0">
              <a:ln>
                <a:noFill/>
              </a:ln>
              <a:solidFill>
                <a:schemeClr val="tx2"/>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100332599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1CC61-23CC-5447-8D69-A95187B4F69B}"/>
              </a:ext>
            </a:extLst>
          </p:cNvPr>
          <p:cNvSpPr>
            <a:spLocks noGrp="1"/>
          </p:cNvSpPr>
          <p:nvPr>
            <p:ph type="title"/>
          </p:nvPr>
        </p:nvSpPr>
        <p:spPr/>
        <p:txBody>
          <a:bodyPr/>
          <a:lstStyle/>
          <a:p>
            <a:r>
              <a:rPr lang="en-US" dirty="0"/>
              <a:t>Design Implications</a:t>
            </a:r>
          </a:p>
        </p:txBody>
      </p:sp>
      <p:sp>
        <p:nvSpPr>
          <p:cNvPr id="3" name="Content Placeholder 2">
            <a:extLst>
              <a:ext uri="{FF2B5EF4-FFF2-40B4-BE49-F238E27FC236}">
                <a16:creationId xmlns:a16="http://schemas.microsoft.com/office/drawing/2014/main" id="{BA8CF08D-BB08-2A47-9B6A-F0141EEC42FA}"/>
              </a:ext>
            </a:extLst>
          </p:cNvPr>
          <p:cNvSpPr>
            <a:spLocks noGrp="1"/>
          </p:cNvSpPr>
          <p:nvPr>
            <p:ph idx="1"/>
          </p:nvPr>
        </p:nvSpPr>
        <p:spPr/>
        <p:txBody>
          <a:bodyPr>
            <a:normAutofit/>
          </a:bodyPr>
          <a:lstStyle/>
          <a:p>
            <a:r>
              <a:rPr lang="en-US" sz="4400" dirty="0"/>
              <a:t>Creators are deeply invested in </a:t>
            </a:r>
            <a:r>
              <a:rPr lang="en-US" sz="4400" b="1" dirty="0"/>
              <a:t>retaining control</a:t>
            </a:r>
            <a:r>
              <a:rPr lang="en-US" sz="4400" dirty="0"/>
              <a:t> </a:t>
            </a:r>
          </a:p>
          <a:p>
            <a:pPr lvl="1"/>
            <a:r>
              <a:rPr lang="en-US" sz="4000" dirty="0"/>
              <a:t>Sensible design defaults can help with minimizing manual effort</a:t>
            </a:r>
          </a:p>
          <a:p>
            <a:r>
              <a:rPr lang="en-US" sz="4400" dirty="0"/>
              <a:t>Need for advanced </a:t>
            </a:r>
            <a:r>
              <a:rPr lang="en-US" sz="4400" b="1" dirty="0"/>
              <a:t>analytic and visualization </a:t>
            </a:r>
            <a:r>
              <a:rPr lang="en-US" sz="4400" dirty="0"/>
              <a:t>tools</a:t>
            </a:r>
          </a:p>
        </p:txBody>
      </p:sp>
    </p:spTree>
    <p:extLst>
      <p:ext uri="{BB962C8B-B14F-4D97-AF65-F5344CB8AC3E}">
        <p14:creationId xmlns:p14="http://schemas.microsoft.com/office/powerpoint/2010/main" val="285246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3B06-3813-7C48-84EE-86FEC8B22435}"/>
              </a:ext>
            </a:extLst>
          </p:cNvPr>
          <p:cNvSpPr>
            <a:spLocks noGrp="1"/>
          </p:cNvSpPr>
          <p:nvPr>
            <p:ph type="title"/>
          </p:nvPr>
        </p:nvSpPr>
        <p:spPr/>
        <p:txBody>
          <a:bodyPr/>
          <a:lstStyle/>
          <a:p>
            <a:r>
              <a:rPr lang="en-US" dirty="0">
                <a:latin typeface="Avenir Next Medium" panose="020B0503020202020204" pitchFamily="34" charset="0"/>
              </a:rPr>
              <a:t>Role of Different Stakeholders</a:t>
            </a:r>
          </a:p>
        </p:txBody>
      </p:sp>
      <p:sp>
        <p:nvSpPr>
          <p:cNvPr id="5" name="TextBox 4">
            <a:extLst>
              <a:ext uri="{FF2B5EF4-FFF2-40B4-BE49-F238E27FC236}">
                <a16:creationId xmlns:a16="http://schemas.microsoft.com/office/drawing/2014/main" id="{73C06969-C39E-5C4E-97F0-55147F26DCB7}"/>
              </a:ext>
            </a:extLst>
          </p:cNvPr>
          <p:cNvSpPr txBox="1"/>
          <p:nvPr/>
        </p:nvSpPr>
        <p:spPr>
          <a:xfrm>
            <a:off x="5182792" y="2154495"/>
            <a:ext cx="7160419" cy="584775"/>
          </a:xfrm>
          <a:prstGeom prst="rect">
            <a:avLst/>
          </a:prstGeom>
          <a:noFill/>
        </p:spPr>
        <p:txBody>
          <a:bodyPr wrap="square">
            <a:spAutoFit/>
          </a:bodyPr>
          <a:lstStyle/>
          <a:p>
            <a:r>
              <a:rPr lang="en-US" sz="3200" dirty="0">
                <a:latin typeface="Avenir Light" panose="020B0402020203020204" pitchFamily="34" charset="77"/>
              </a:rPr>
              <a:t>Foster an ecosystem of mod tools</a:t>
            </a:r>
          </a:p>
        </p:txBody>
      </p:sp>
      <p:sp>
        <p:nvSpPr>
          <p:cNvPr id="7" name="TextBox 6">
            <a:extLst>
              <a:ext uri="{FF2B5EF4-FFF2-40B4-BE49-F238E27FC236}">
                <a16:creationId xmlns:a16="http://schemas.microsoft.com/office/drawing/2014/main" id="{79440172-4A5C-8444-B4E1-804D449B4496}"/>
              </a:ext>
            </a:extLst>
          </p:cNvPr>
          <p:cNvSpPr txBox="1"/>
          <p:nvPr/>
        </p:nvSpPr>
        <p:spPr>
          <a:xfrm>
            <a:off x="2782492" y="2154495"/>
            <a:ext cx="2438400" cy="707886"/>
          </a:xfrm>
          <a:prstGeom prst="rect">
            <a:avLst/>
          </a:prstGeom>
          <a:noFill/>
        </p:spPr>
        <p:txBody>
          <a:bodyPr wrap="square">
            <a:spAutoFit/>
          </a:bodyPr>
          <a:lstStyle/>
          <a:p>
            <a:pPr marL="0" indent="0">
              <a:buNone/>
            </a:pPr>
            <a:r>
              <a:rPr lang="en-US" sz="4000" dirty="0">
                <a:solidFill>
                  <a:schemeClr val="bg1"/>
                </a:solidFill>
                <a:highlight>
                  <a:srgbClr val="23B8AD"/>
                </a:highlight>
              </a:rPr>
              <a:t>Platforms</a:t>
            </a:r>
          </a:p>
        </p:txBody>
      </p:sp>
      <p:sp>
        <p:nvSpPr>
          <p:cNvPr id="9" name="TextBox 8">
            <a:extLst>
              <a:ext uri="{FF2B5EF4-FFF2-40B4-BE49-F238E27FC236}">
                <a16:creationId xmlns:a16="http://schemas.microsoft.com/office/drawing/2014/main" id="{62D74518-7D40-6942-B37A-DFEB985D9088}"/>
              </a:ext>
            </a:extLst>
          </p:cNvPr>
          <p:cNvSpPr txBox="1"/>
          <p:nvPr/>
        </p:nvSpPr>
        <p:spPr>
          <a:xfrm>
            <a:off x="-1302543" y="3375305"/>
            <a:ext cx="6250780" cy="646331"/>
          </a:xfrm>
          <a:prstGeom prst="rect">
            <a:avLst/>
          </a:prstGeom>
          <a:noFill/>
        </p:spPr>
        <p:txBody>
          <a:bodyPr wrap="square">
            <a:spAutoFit/>
          </a:bodyPr>
          <a:lstStyle/>
          <a:p>
            <a:pPr marL="0" indent="0" algn="r">
              <a:buNone/>
            </a:pPr>
            <a:r>
              <a:rPr lang="en-US" sz="3600" dirty="0">
                <a:solidFill>
                  <a:schemeClr val="bg1"/>
                </a:solidFill>
                <a:highlight>
                  <a:srgbClr val="23B8AD"/>
                </a:highlight>
              </a:rPr>
              <a:t>Minority support groups</a:t>
            </a:r>
          </a:p>
        </p:txBody>
      </p:sp>
      <p:sp>
        <p:nvSpPr>
          <p:cNvPr id="11" name="TextBox 10">
            <a:extLst>
              <a:ext uri="{FF2B5EF4-FFF2-40B4-BE49-F238E27FC236}">
                <a16:creationId xmlns:a16="http://schemas.microsoft.com/office/drawing/2014/main" id="{684E3FC6-3496-2D45-916E-3F3C211D9DD0}"/>
              </a:ext>
            </a:extLst>
          </p:cNvPr>
          <p:cNvSpPr txBox="1"/>
          <p:nvPr/>
        </p:nvSpPr>
        <p:spPr>
          <a:xfrm>
            <a:off x="4724400" y="3384512"/>
            <a:ext cx="6936580" cy="584775"/>
          </a:xfrm>
          <a:prstGeom prst="rect">
            <a:avLst/>
          </a:prstGeom>
          <a:noFill/>
        </p:spPr>
        <p:txBody>
          <a:bodyPr wrap="square">
            <a:spAutoFit/>
          </a:bodyPr>
          <a:lstStyle/>
          <a:p>
            <a:pPr marL="457200" lvl="1" indent="0">
              <a:buNone/>
            </a:pPr>
            <a:r>
              <a:rPr lang="en-US" sz="3200" dirty="0">
                <a:latin typeface="Avenir Light" panose="020B0402020203020204" pitchFamily="34" charset="77"/>
              </a:rPr>
              <a:t>Curate and publicize word filters</a:t>
            </a:r>
          </a:p>
        </p:txBody>
      </p:sp>
      <p:sp>
        <p:nvSpPr>
          <p:cNvPr id="12" name="TextBox 11">
            <a:extLst>
              <a:ext uri="{FF2B5EF4-FFF2-40B4-BE49-F238E27FC236}">
                <a16:creationId xmlns:a16="http://schemas.microsoft.com/office/drawing/2014/main" id="{780AE21A-BB3A-C849-853A-DC54FD6C2EF3}"/>
              </a:ext>
            </a:extLst>
          </p:cNvPr>
          <p:cNvSpPr txBox="1"/>
          <p:nvPr/>
        </p:nvSpPr>
        <p:spPr>
          <a:xfrm>
            <a:off x="2133600" y="4543767"/>
            <a:ext cx="3208735" cy="707886"/>
          </a:xfrm>
          <a:prstGeom prst="rect">
            <a:avLst/>
          </a:prstGeom>
          <a:noFill/>
        </p:spPr>
        <p:txBody>
          <a:bodyPr wrap="square">
            <a:spAutoFit/>
          </a:bodyPr>
          <a:lstStyle/>
          <a:p>
            <a:pPr marL="0" indent="0">
              <a:buNone/>
            </a:pPr>
            <a:r>
              <a:rPr lang="en-US" sz="4000" dirty="0">
                <a:solidFill>
                  <a:schemeClr val="bg1"/>
                </a:solidFill>
                <a:highlight>
                  <a:srgbClr val="23B8AD"/>
                </a:highlight>
              </a:rPr>
              <a:t>Policymakers</a:t>
            </a:r>
          </a:p>
        </p:txBody>
      </p:sp>
      <p:sp>
        <p:nvSpPr>
          <p:cNvPr id="13" name="TextBox 12">
            <a:extLst>
              <a:ext uri="{FF2B5EF4-FFF2-40B4-BE49-F238E27FC236}">
                <a16:creationId xmlns:a16="http://schemas.microsoft.com/office/drawing/2014/main" id="{72BFF570-F448-6B41-9C92-AF49D357F46D}"/>
              </a:ext>
            </a:extLst>
          </p:cNvPr>
          <p:cNvSpPr txBox="1"/>
          <p:nvPr/>
        </p:nvSpPr>
        <p:spPr>
          <a:xfrm>
            <a:off x="4724400" y="4534560"/>
            <a:ext cx="6936580" cy="1077218"/>
          </a:xfrm>
          <a:prstGeom prst="rect">
            <a:avLst/>
          </a:prstGeom>
          <a:noFill/>
        </p:spPr>
        <p:txBody>
          <a:bodyPr wrap="square">
            <a:spAutoFit/>
          </a:bodyPr>
          <a:lstStyle/>
          <a:p>
            <a:pPr lvl="1"/>
            <a:r>
              <a:rPr lang="en-US" sz="3200" dirty="0">
                <a:latin typeface="Avenir Light" panose="020B0402020203020204" pitchFamily="34" charset="77"/>
              </a:rPr>
              <a:t>Mandate platforms to provide mod tools</a:t>
            </a:r>
          </a:p>
        </p:txBody>
      </p:sp>
    </p:spTree>
    <p:extLst>
      <p:ext uri="{BB962C8B-B14F-4D97-AF65-F5344CB8AC3E}">
        <p14:creationId xmlns:p14="http://schemas.microsoft.com/office/powerpoint/2010/main" val="36538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973106" y="5867197"/>
            <a:ext cx="3006657" cy="800219"/>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35" normalizeH="0" baseline="0" noProof="0" dirty="0">
                <a:ln>
                  <a:noFill/>
                </a:ln>
                <a:solidFill>
                  <a:srgbClr val="575857"/>
                </a:solidFill>
                <a:effectLst/>
                <a:uLnTx/>
                <a:uFillTx/>
                <a:latin typeface="Avenir Next" panose="020B0503020202020204" pitchFamily="34" charset="0"/>
                <a:ea typeface="+mn-ea"/>
                <a:cs typeface="+mn-cs"/>
              </a:rPr>
              <a:t>Presented by</a:t>
            </a:r>
          </a:p>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1F497D"/>
                </a:solidFill>
                <a:effectLst/>
                <a:uLnTx/>
                <a:uFillTx/>
                <a:latin typeface="Avenir Next" panose="020B0503020202020204" pitchFamily="34" charset="0"/>
                <a:ea typeface="+mn-ea"/>
                <a:cs typeface="+mn-cs"/>
              </a:rPr>
              <a:t>Shagun</a:t>
            </a:r>
            <a:r>
              <a:rPr kumimoji="0" lang="en-US" sz="2800" b="1" i="0" u="none" strike="noStrike" kern="1200" cap="none" spc="0" normalizeH="0" baseline="0" noProof="0" dirty="0">
                <a:ln>
                  <a:noFill/>
                </a:ln>
                <a:solidFill>
                  <a:srgbClr val="1F497D"/>
                </a:solidFill>
                <a:effectLst/>
                <a:uLnTx/>
                <a:uFillTx/>
                <a:latin typeface="Avenir Next" panose="020B0503020202020204" pitchFamily="34" charset="0"/>
                <a:ea typeface="+mn-ea"/>
                <a:cs typeface="+mn-cs"/>
              </a:rPr>
              <a:t> </a:t>
            </a:r>
            <a:r>
              <a:rPr kumimoji="0" lang="en-US" sz="2800" b="1" i="0" u="none" strike="noStrike" kern="1200" cap="none" spc="0" normalizeH="0" baseline="0" noProof="0" dirty="0" err="1">
                <a:ln>
                  <a:noFill/>
                </a:ln>
                <a:solidFill>
                  <a:srgbClr val="1F497D"/>
                </a:solidFill>
                <a:effectLst/>
                <a:uLnTx/>
                <a:uFillTx/>
                <a:latin typeface="Avenir Next" panose="020B0503020202020204" pitchFamily="34" charset="0"/>
                <a:ea typeface="+mn-ea"/>
                <a:cs typeface="+mn-cs"/>
              </a:rPr>
              <a:t>Jhaver</a:t>
            </a:r>
            <a:endParaRPr kumimoji="0" lang="en-US" sz="2800" b="1" i="0" u="none" strike="noStrike" kern="1200" cap="none" spc="0" normalizeH="0" baseline="0" noProof="0" dirty="0">
              <a:ln>
                <a:noFill/>
              </a:ln>
              <a:solidFill>
                <a:srgbClr val="1F497D"/>
              </a:solidFill>
              <a:effectLst/>
              <a:uLnTx/>
              <a:uFillTx/>
              <a:latin typeface="Avenir Next" panose="020B0503020202020204" pitchFamily="34" charset="0"/>
              <a:ea typeface="+mn-ea"/>
              <a:cs typeface="+mn-cs"/>
            </a:endParaRPr>
          </a:p>
        </p:txBody>
      </p:sp>
      <p:pic>
        <p:nvPicPr>
          <p:cNvPr id="9" name="Picture 8">
            <a:extLst>
              <a:ext uri="{FF2B5EF4-FFF2-40B4-BE49-F238E27FC236}">
                <a16:creationId xmlns:a16="http://schemas.microsoft.com/office/drawing/2014/main" id="{3C1228ED-CB20-3342-A133-5F5495A96CFE}"/>
              </a:ext>
            </a:extLst>
          </p:cNvPr>
          <p:cNvPicPr>
            <a:picLocks noChangeAspect="1"/>
          </p:cNvPicPr>
          <p:nvPr/>
        </p:nvPicPr>
        <p:blipFill>
          <a:blip r:embed="rId3"/>
          <a:stretch>
            <a:fillRect/>
          </a:stretch>
        </p:blipFill>
        <p:spPr>
          <a:xfrm>
            <a:off x="2727227" y="262350"/>
            <a:ext cx="2129296" cy="221802"/>
          </a:xfrm>
          <a:prstGeom prst="rect">
            <a:avLst/>
          </a:prstGeom>
        </p:spPr>
      </p:pic>
      <p:pic>
        <p:nvPicPr>
          <p:cNvPr id="61" name="Shape 760">
            <a:extLst>
              <a:ext uri="{FF2B5EF4-FFF2-40B4-BE49-F238E27FC236}">
                <a16:creationId xmlns:a16="http://schemas.microsoft.com/office/drawing/2014/main" id="{D3A34CA8-3F5B-3244-80F1-D76062A2CECC}"/>
              </a:ext>
            </a:extLst>
          </p:cNvPr>
          <p:cNvPicPr preferRelativeResize="0"/>
          <p:nvPr/>
        </p:nvPicPr>
        <p:blipFill rotWithShape="1">
          <a:blip r:embed="rId4">
            <a:alphaModFix/>
          </a:blip>
          <a:srcRect t="21875" b="21875"/>
          <a:stretch/>
        </p:blipFill>
        <p:spPr>
          <a:xfrm>
            <a:off x="2736752" y="6327059"/>
            <a:ext cx="657392" cy="317332"/>
          </a:xfrm>
          <a:prstGeom prst="rect">
            <a:avLst/>
          </a:prstGeom>
          <a:noFill/>
          <a:ln>
            <a:noFill/>
          </a:ln>
        </p:spPr>
      </p:pic>
      <p:sp>
        <p:nvSpPr>
          <p:cNvPr id="62" name="Shape 761">
            <a:extLst>
              <a:ext uri="{FF2B5EF4-FFF2-40B4-BE49-F238E27FC236}">
                <a16:creationId xmlns:a16="http://schemas.microsoft.com/office/drawing/2014/main" id="{4D1FC3BA-2FFE-C24D-8C84-20EDC2B2FEE2}"/>
              </a:ext>
            </a:extLst>
          </p:cNvPr>
          <p:cNvSpPr txBox="1"/>
          <p:nvPr/>
        </p:nvSpPr>
        <p:spPr>
          <a:xfrm>
            <a:off x="3394143" y="6171216"/>
            <a:ext cx="2301348" cy="496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800" b="0" i="0" u="none" strike="noStrike" kern="120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2400" b="0" i="0" u="none" strike="noStrike" kern="1200" cap="none" spc="0" normalizeH="0" baseline="0" noProof="0" dirty="0" err="1">
                <a:ln>
                  <a:noFill/>
                </a:ln>
                <a:solidFill>
                  <a:srgbClr val="000000"/>
                </a:solidFill>
                <a:effectLst/>
                <a:uLnTx/>
                <a:uFillTx/>
                <a:latin typeface="Proxima Nova"/>
                <a:ea typeface="Proxima Nova"/>
                <a:cs typeface="Proxima Nova"/>
                <a:sym typeface="Proxima Nova"/>
              </a:rPr>
              <a:t>shagunjhaver</a:t>
            </a:r>
            <a:endParaRPr kumimoji="0"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7" name="TextBox 4">
            <a:extLst>
              <a:ext uri="{FF2B5EF4-FFF2-40B4-BE49-F238E27FC236}">
                <a16:creationId xmlns:a16="http://schemas.microsoft.com/office/drawing/2014/main" id="{AD435450-E871-1949-8DBD-DF5A52F555F9}"/>
              </a:ext>
            </a:extLst>
          </p:cNvPr>
          <p:cNvSpPr txBox="1"/>
          <p:nvPr/>
        </p:nvSpPr>
        <p:spPr>
          <a:xfrm>
            <a:off x="3048000" y="1219200"/>
            <a:ext cx="8794260" cy="984885"/>
          </a:xfrm>
          <a:prstGeom prst="rect">
            <a:avLst/>
          </a:prstGeom>
          <a:ln w="6350">
            <a:noFill/>
          </a:ln>
        </p:spPr>
        <p:txBody>
          <a:bodyPr wrap="square" lIns="0" tIns="0" rIns="0" bIns="0" rtlCol="0" anchor="t">
            <a:spAutoFit/>
          </a:bodyPr>
          <a:lstStyle/>
          <a:p>
            <a:pPr algn="ctr" defTabSz="609630"/>
            <a:r>
              <a:rPr lang="en-US" sz="3200" b="1" dirty="0">
                <a:solidFill>
                  <a:srgbClr val="00B0F0"/>
                </a:solidFill>
                <a:latin typeface="Avenir Next" panose="020B0503020202020204" pitchFamily="34" charset="0"/>
              </a:rPr>
              <a:t>Designing Word Filter Tools for </a:t>
            </a:r>
          </a:p>
          <a:p>
            <a:pPr algn="ctr" defTabSz="609630"/>
            <a:r>
              <a:rPr lang="en-US" sz="3200" b="1" dirty="0">
                <a:solidFill>
                  <a:srgbClr val="00B0F0"/>
                </a:solidFill>
                <a:latin typeface="Avenir Next" panose="020B0503020202020204" pitchFamily="34" charset="0"/>
              </a:rPr>
              <a:t>Creator-led Comment Moderation </a:t>
            </a:r>
            <a:endParaRPr lang="en-US" sz="2800" b="1" spc="-87" dirty="0">
              <a:solidFill>
                <a:srgbClr val="00B0F0"/>
              </a:solidFill>
              <a:latin typeface="Avenir Next" panose="020B0503020202020204" pitchFamily="34" charset="0"/>
            </a:endParaRPr>
          </a:p>
        </p:txBody>
      </p:sp>
      <p:pic>
        <p:nvPicPr>
          <p:cNvPr id="59" name="Picture 2" descr="Homepage | School of Communication and Information | Rutgers University">
            <a:extLst>
              <a:ext uri="{FF2B5EF4-FFF2-40B4-BE49-F238E27FC236}">
                <a16:creationId xmlns:a16="http://schemas.microsoft.com/office/drawing/2014/main" id="{5F22E3E0-5EC0-2146-B896-5FA56F396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752" y="775874"/>
            <a:ext cx="1260655" cy="4300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BA56C0-E0ED-8D46-9587-6CD752BB2242}"/>
              </a:ext>
            </a:extLst>
          </p:cNvPr>
          <p:cNvSpPr txBox="1"/>
          <p:nvPr/>
        </p:nvSpPr>
        <p:spPr>
          <a:xfrm>
            <a:off x="6174201" y="6242541"/>
            <a:ext cx="1447384" cy="369332"/>
          </a:xfrm>
          <a:prstGeom prst="rect">
            <a:avLst/>
          </a:prstGeom>
          <a:noFill/>
        </p:spPr>
        <p:txBody>
          <a:bodyPr wrap="none" rtlCol="0">
            <a:spAutoFit/>
          </a:bodyPr>
          <a:lstStyle/>
          <a:p>
            <a:r>
              <a:rPr lang="en-US" dirty="0"/>
              <a:t>Supported by</a:t>
            </a:r>
            <a:endParaRPr lang="en-US" sz="2400" dirty="0"/>
          </a:p>
        </p:txBody>
      </p:sp>
      <p:sp>
        <p:nvSpPr>
          <p:cNvPr id="60" name="TextBox 59">
            <a:extLst>
              <a:ext uri="{FF2B5EF4-FFF2-40B4-BE49-F238E27FC236}">
                <a16:creationId xmlns:a16="http://schemas.microsoft.com/office/drawing/2014/main" id="{24D029D4-C84E-F945-823A-CEB9040C57C5}"/>
              </a:ext>
            </a:extLst>
          </p:cNvPr>
          <p:cNvSpPr txBox="1"/>
          <p:nvPr/>
        </p:nvSpPr>
        <p:spPr>
          <a:xfrm>
            <a:off x="3721431" y="1981200"/>
            <a:ext cx="7447397" cy="707886"/>
          </a:xfrm>
          <a:prstGeom prst="rect">
            <a:avLst/>
          </a:prstGeom>
          <a:noFill/>
        </p:spPr>
        <p:txBody>
          <a:bodyPr wrap="square" rtlCol="0">
            <a:spAutoFit/>
          </a:bodyPr>
          <a:lstStyle/>
          <a:p>
            <a:pPr algn="ctr"/>
            <a:endParaRPr lang="en-US" sz="2000" b="1" dirty="0"/>
          </a:p>
          <a:p>
            <a:pPr algn="ctr"/>
            <a:r>
              <a:rPr lang="en-US" sz="2000" b="1" dirty="0">
                <a:latin typeface="Avenir Next" panose="020B0503020202020204" pitchFamily="34" charset="0"/>
              </a:rPr>
              <a:t>Shagun Jhaver, </a:t>
            </a:r>
            <a:r>
              <a:rPr lang="en-US" sz="2000" b="1" dirty="0" err="1">
                <a:latin typeface="Avenir Next" panose="020B0503020202020204" pitchFamily="34" charset="0"/>
              </a:rPr>
              <a:t>Quanze</a:t>
            </a:r>
            <a:r>
              <a:rPr lang="en-US" sz="2000" b="1" dirty="0">
                <a:latin typeface="Avenir Next" panose="020B0503020202020204" pitchFamily="34" charset="0"/>
              </a:rPr>
              <a:t> Chen, Detlef Knauss, Amy Zhang</a:t>
            </a:r>
          </a:p>
        </p:txBody>
      </p:sp>
      <p:pic>
        <p:nvPicPr>
          <p:cNvPr id="1026" name="Picture 2" descr="ADL: Fighting Antisemitism and Hate">
            <a:extLst>
              <a:ext uri="{FF2B5EF4-FFF2-40B4-BE49-F238E27FC236}">
                <a16:creationId xmlns:a16="http://schemas.microsoft.com/office/drawing/2014/main" id="{44058AB0-2281-DC4B-87FE-6A5F7AB85D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611" t="25003" r="20702" b="24469"/>
          <a:stretch/>
        </p:blipFill>
        <p:spPr bwMode="auto">
          <a:xfrm>
            <a:off x="7770497" y="6234128"/>
            <a:ext cx="707535" cy="377745"/>
          </a:xfrm>
          <a:prstGeom prst="rect">
            <a:avLst/>
          </a:prstGeom>
          <a:noFill/>
          <a:extLst>
            <a:ext uri="{909E8E84-426E-40DD-AFC4-6F175D3DCCD1}">
              <a14:hiddenFill xmlns:a14="http://schemas.microsoft.com/office/drawing/2010/main">
                <a:solidFill>
                  <a:srgbClr val="FFFFFF"/>
                </a:solidFill>
              </a14:hiddenFill>
            </a:ext>
          </a:extLst>
        </p:spPr>
      </p:pic>
      <p:sp>
        <p:nvSpPr>
          <p:cNvPr id="64" name="AutoShape 2">
            <a:extLst>
              <a:ext uri="{FF2B5EF4-FFF2-40B4-BE49-F238E27FC236}">
                <a16:creationId xmlns:a16="http://schemas.microsoft.com/office/drawing/2014/main" id="{AD19C5A7-17CC-3A4F-8A2C-EB9BB11850CB}"/>
              </a:ext>
            </a:extLst>
          </p:cNvPr>
          <p:cNvSpPr/>
          <p:nvPr/>
        </p:nvSpPr>
        <p:spPr>
          <a:xfrm>
            <a:off x="0" y="0"/>
            <a:ext cx="2514600" cy="6858000"/>
          </a:xfrm>
          <a:prstGeom prst="rect">
            <a:avLst/>
          </a:prstGeom>
          <a:solidFill>
            <a:schemeClr val="tx2"/>
          </a:solidFill>
        </p:spPr>
      </p:sp>
      <p:sp>
        <p:nvSpPr>
          <p:cNvPr id="7" name="TextBox 6">
            <a:extLst>
              <a:ext uri="{FF2B5EF4-FFF2-40B4-BE49-F238E27FC236}">
                <a16:creationId xmlns:a16="http://schemas.microsoft.com/office/drawing/2014/main" id="{15300629-CE92-C641-8752-73A641325BF6}"/>
              </a:ext>
            </a:extLst>
          </p:cNvPr>
          <p:cNvSpPr txBox="1"/>
          <p:nvPr/>
        </p:nvSpPr>
        <p:spPr>
          <a:xfrm>
            <a:off x="3791875" y="2895600"/>
            <a:ext cx="7447397" cy="3016210"/>
          </a:xfrm>
          <a:prstGeom prst="rect">
            <a:avLst/>
          </a:prstGeom>
          <a:noFill/>
        </p:spPr>
        <p:txBody>
          <a:bodyPr wrap="square" rtlCol="0">
            <a:spAutoFit/>
          </a:bodyPr>
          <a:lstStyle/>
          <a:p>
            <a:r>
              <a:rPr lang="en-US" sz="2800" dirty="0">
                <a:solidFill>
                  <a:schemeClr val="tx2">
                    <a:lumMod val="60000"/>
                    <a:lumOff val="40000"/>
                  </a:schemeClr>
                </a:solidFill>
              </a:rPr>
              <a:t>Contributions</a:t>
            </a:r>
          </a:p>
          <a:p>
            <a:pPr marL="342900" indent="-342900">
              <a:buFont typeface="+mj-lt"/>
              <a:buAutoNum type="arabicPeriod"/>
            </a:pPr>
            <a:r>
              <a:rPr lang="en-US" dirty="0"/>
              <a:t>We present FilterBuddy, a new system to support authoring, maintenance and auditing of word filters, a key moderation tool.</a:t>
            </a:r>
          </a:p>
          <a:p>
            <a:pPr marL="342900" indent="-342900">
              <a:buFont typeface="+mj-lt"/>
              <a:buAutoNum type="arabicPeriod"/>
            </a:pPr>
            <a:r>
              <a:rPr lang="en-US" dirty="0"/>
              <a:t>Our design exploration highlights the tradeoffs between control over the operation of moderation tools and manual effort required for configuring.</a:t>
            </a:r>
          </a:p>
          <a:p>
            <a:pPr marL="342900" indent="-342900">
              <a:buFont typeface="+mj-lt"/>
              <a:buAutoNum type="arabicPeriod"/>
            </a:pPr>
            <a:r>
              <a:rPr lang="en-US" dirty="0"/>
              <a:t>We propose how platforms, third-party organizations, advocacy groups and policymakers can assist creators in improving online spaces.</a:t>
            </a:r>
          </a:p>
          <a:p>
            <a:pPr marL="342900" indent="-342900">
              <a:buFont typeface="+mj-lt"/>
              <a:buAutoNum type="arabicPeriod"/>
            </a:pPr>
            <a:endParaRPr lang="en-US" dirty="0"/>
          </a:p>
          <a:p>
            <a:r>
              <a:rPr lang="en-US" b="1" dirty="0"/>
              <a:t>Code</a:t>
            </a:r>
            <a:r>
              <a:rPr lang="en-US" dirty="0"/>
              <a:t>: </a:t>
            </a:r>
            <a:r>
              <a:rPr lang="en-US" dirty="0">
                <a:hlinkClick r:id="rId7"/>
              </a:rPr>
              <a:t>https://github.com/Social-Futures-Lab/FilterBuddy</a:t>
            </a:r>
            <a:r>
              <a:rPr lang="en-US" dirty="0"/>
              <a:t> </a:t>
            </a:r>
          </a:p>
          <a:p>
            <a:endParaRPr lang="en-US" dirty="0"/>
          </a:p>
        </p:txBody>
      </p:sp>
      <p:sp>
        <p:nvSpPr>
          <p:cNvPr id="16" name="TextBox 15">
            <a:extLst>
              <a:ext uri="{FF2B5EF4-FFF2-40B4-BE49-F238E27FC236}">
                <a16:creationId xmlns:a16="http://schemas.microsoft.com/office/drawing/2014/main" id="{B4C59F32-51C4-034A-B9DE-F3396EBF0A03}"/>
              </a:ext>
            </a:extLst>
          </p:cNvPr>
          <p:cNvSpPr txBox="1"/>
          <p:nvPr/>
        </p:nvSpPr>
        <p:spPr>
          <a:xfrm>
            <a:off x="9067800" y="148679"/>
            <a:ext cx="3460260" cy="769441"/>
          </a:xfrm>
          <a:prstGeom prst="rect">
            <a:avLst/>
          </a:prstGeom>
          <a:noFill/>
        </p:spPr>
        <p:txBody>
          <a:bodyPr wrap="square" rtlCol="0">
            <a:spAutoFit/>
          </a:bodyPr>
          <a:lstStyle/>
          <a:p>
            <a:r>
              <a:rPr lang="en-US" sz="4400" b="1" dirty="0">
                <a:solidFill>
                  <a:srgbClr val="0070C0"/>
                </a:solidFill>
                <a:latin typeface="Avenir Book" panose="02000503020000020003" pitchFamily="2" charset="0"/>
              </a:rPr>
              <a:t>filter buddy</a:t>
            </a:r>
          </a:p>
        </p:txBody>
      </p:sp>
    </p:spTree>
    <p:extLst>
      <p:ext uri="{BB962C8B-B14F-4D97-AF65-F5344CB8AC3E}">
        <p14:creationId xmlns:p14="http://schemas.microsoft.com/office/powerpoint/2010/main" val="28194076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tx2"/>
          </a:solidFill>
        </p:spPr>
      </p:sp>
      <p:sp>
        <p:nvSpPr>
          <p:cNvPr id="4" name="TextBox 4"/>
          <p:cNvSpPr txBox="1"/>
          <p:nvPr/>
        </p:nvSpPr>
        <p:spPr>
          <a:xfrm>
            <a:off x="3124200" y="3429000"/>
            <a:ext cx="8794260" cy="1354217"/>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chemeClr val="tx2"/>
                </a:solidFill>
                <a:effectLst/>
                <a:uLnTx/>
                <a:uFillTx/>
                <a:latin typeface="Avenir Next" panose="020B0503020202020204" pitchFamily="34" charset="0"/>
                <a:ea typeface="+mn-ea"/>
                <a:cs typeface="+mn-cs"/>
              </a:rPr>
              <a:t>Background</a:t>
            </a:r>
            <a:endParaRPr kumimoji="0" lang="en-US" sz="8000" b="1" i="0" u="none" strike="noStrike" kern="1200" cap="none" spc="-87" normalizeH="0" baseline="0" noProof="0" dirty="0">
              <a:ln>
                <a:noFill/>
              </a:ln>
              <a:solidFill>
                <a:schemeClr val="tx2"/>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17687469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indoor&#10;&#10;Description automatically generated">
            <a:extLst>
              <a:ext uri="{FF2B5EF4-FFF2-40B4-BE49-F238E27FC236}">
                <a16:creationId xmlns:a16="http://schemas.microsoft.com/office/drawing/2014/main" id="{920EDE47-22C3-BC49-AFCD-FCCB309580B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108" r="16073" b="9090"/>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449509-E05F-E44B-8EDA-E39B7089CAC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mj-lt"/>
              </a:rPr>
              <a:t>Content Creators</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463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47B3B56-790F-B64C-9500-C8CCB0997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002623"/>
            <a:ext cx="10905066" cy="4852753"/>
          </a:xfrm>
          <a:prstGeom prst="rect">
            <a:avLst/>
          </a:prstGeom>
        </p:spPr>
      </p:pic>
    </p:spTree>
    <p:extLst>
      <p:ext uri="{BB962C8B-B14F-4D97-AF65-F5344CB8AC3E}">
        <p14:creationId xmlns:p14="http://schemas.microsoft.com/office/powerpoint/2010/main" val="358989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1A12-F36D-0F43-AB0E-5B25AD1B9B40}"/>
              </a:ext>
            </a:extLst>
          </p:cNvPr>
          <p:cNvSpPr>
            <a:spLocks noGrp="1"/>
          </p:cNvSpPr>
          <p:nvPr>
            <p:ph type="title"/>
          </p:nvPr>
        </p:nvSpPr>
        <p:spPr/>
        <p:txBody>
          <a:bodyPr/>
          <a:lstStyle/>
          <a:p>
            <a:r>
              <a:rPr lang="en-US" dirty="0">
                <a:latin typeface="Avenir Next Medium" panose="020B0503020202020204" pitchFamily="34" charset="0"/>
              </a:rPr>
              <a:t>Goals</a:t>
            </a:r>
          </a:p>
        </p:txBody>
      </p:sp>
      <p:sp>
        <p:nvSpPr>
          <p:cNvPr id="3" name="Content Placeholder 2">
            <a:extLst>
              <a:ext uri="{FF2B5EF4-FFF2-40B4-BE49-F238E27FC236}">
                <a16:creationId xmlns:a16="http://schemas.microsoft.com/office/drawing/2014/main" id="{E0E54CB5-339A-F74D-92C2-3A4BF0696CB8}"/>
              </a:ext>
            </a:extLst>
          </p:cNvPr>
          <p:cNvSpPr>
            <a:spLocks noGrp="1"/>
          </p:cNvSpPr>
          <p:nvPr>
            <p:ph idx="1"/>
          </p:nvPr>
        </p:nvSpPr>
        <p:spPr/>
        <p:txBody>
          <a:bodyPr>
            <a:noAutofit/>
          </a:bodyPr>
          <a:lstStyle/>
          <a:p>
            <a:r>
              <a:rPr lang="en-US" sz="4000" dirty="0"/>
              <a:t>Investigate the design of moderation tools</a:t>
            </a:r>
          </a:p>
          <a:p>
            <a:pPr lvl="1"/>
            <a:r>
              <a:rPr lang="en-US" sz="3600" dirty="0"/>
              <a:t>Esp. creators from </a:t>
            </a:r>
            <a:r>
              <a:rPr lang="en-US" sz="3600" b="1" dirty="0"/>
              <a:t>marginalized groups</a:t>
            </a:r>
          </a:p>
          <a:p>
            <a:r>
              <a:rPr lang="en-US" sz="4000" dirty="0"/>
              <a:t>Surface unmet information </a:t>
            </a:r>
            <a:r>
              <a:rPr lang="en-US" sz="4000" b="1" dirty="0"/>
              <a:t>needs</a:t>
            </a:r>
          </a:p>
          <a:p>
            <a:r>
              <a:rPr lang="en-US" sz="4000" dirty="0"/>
              <a:t>Build a </a:t>
            </a:r>
            <a:r>
              <a:rPr lang="en-US" sz="4000" b="1" dirty="0"/>
              <a:t>system</a:t>
            </a:r>
            <a:r>
              <a:rPr lang="en-US" sz="4000" dirty="0"/>
              <a:t> that addresses these needs</a:t>
            </a:r>
          </a:p>
          <a:p>
            <a:r>
              <a:rPr lang="en-US" sz="4000" b="1" dirty="0"/>
              <a:t>Evaluate</a:t>
            </a:r>
            <a:r>
              <a:rPr lang="en-US" sz="4000" dirty="0"/>
              <a:t> what we built</a:t>
            </a:r>
          </a:p>
        </p:txBody>
      </p:sp>
    </p:spTree>
    <p:extLst>
      <p:ext uri="{BB962C8B-B14F-4D97-AF65-F5344CB8AC3E}">
        <p14:creationId xmlns:p14="http://schemas.microsoft.com/office/powerpoint/2010/main" val="20807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806EC-FDFD-C34E-9BBB-94A899F37EC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Word filter tool on YouTube</a:t>
            </a:r>
          </a:p>
        </p:txBody>
      </p:sp>
      <p:pic>
        <p:nvPicPr>
          <p:cNvPr id="6" name="Content Placeholder 4" descr="A picture containing graphical user interface&#10;&#10;Description automatically generated">
            <a:extLst>
              <a:ext uri="{FF2B5EF4-FFF2-40B4-BE49-F238E27FC236}">
                <a16:creationId xmlns:a16="http://schemas.microsoft.com/office/drawing/2014/main" id="{55F9E345-F5A1-F745-8F38-B512A2A276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2727296"/>
            <a:ext cx="10905066" cy="2290061"/>
          </a:xfrm>
          <a:prstGeom prst="rect">
            <a:avLst/>
          </a:prstGeom>
        </p:spPr>
      </p:pic>
    </p:spTree>
    <p:extLst>
      <p:ext uri="{BB962C8B-B14F-4D97-AF65-F5344CB8AC3E}">
        <p14:creationId xmlns:p14="http://schemas.microsoft.com/office/powerpoint/2010/main" val="85976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52519-DAA7-6B4F-9103-E2C34715E9B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Word filter tools</a:t>
            </a:r>
          </a:p>
        </p:txBody>
      </p:sp>
      <p:pic>
        <p:nvPicPr>
          <p:cNvPr id="5" name="Content Placeholder 4" descr="Graphical user interface, application&#10;&#10;Description automatically generated">
            <a:extLst>
              <a:ext uri="{FF2B5EF4-FFF2-40B4-BE49-F238E27FC236}">
                <a16:creationId xmlns:a16="http://schemas.microsoft.com/office/drawing/2014/main" id="{84DDB194-E0EA-FB40-8A94-3D0E67CE4B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7060" y="1675227"/>
            <a:ext cx="6657879" cy="4394199"/>
          </a:xfrm>
          <a:prstGeom prst="rect">
            <a:avLst/>
          </a:prstGeom>
        </p:spPr>
      </p:pic>
    </p:spTree>
    <p:extLst>
      <p:ext uri="{BB962C8B-B14F-4D97-AF65-F5344CB8AC3E}">
        <p14:creationId xmlns:p14="http://schemas.microsoft.com/office/powerpoint/2010/main" val="74062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tx2"/>
          </a:solidFill>
        </p:spPr>
      </p:sp>
      <p:sp>
        <p:nvSpPr>
          <p:cNvPr id="4" name="TextBox 4"/>
          <p:cNvSpPr txBox="1"/>
          <p:nvPr/>
        </p:nvSpPr>
        <p:spPr>
          <a:xfrm>
            <a:off x="3124200" y="3429000"/>
            <a:ext cx="8794260" cy="2215991"/>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chemeClr val="tx2"/>
                </a:solidFill>
                <a:effectLst/>
                <a:uLnTx/>
                <a:uFillTx/>
                <a:latin typeface="Avenir Next" panose="020B0503020202020204" pitchFamily="34" charset="0"/>
                <a:ea typeface="+mn-ea"/>
                <a:cs typeface="+mn-cs"/>
              </a:rPr>
              <a:t>Need-finding &amp; System design</a:t>
            </a:r>
            <a:endParaRPr kumimoji="0" lang="en-US" sz="6600" b="1" i="0" u="none" strike="noStrike" kern="1200" cap="none" spc="-87" normalizeH="0" baseline="0" noProof="0" dirty="0">
              <a:ln>
                <a:noFill/>
              </a:ln>
              <a:solidFill>
                <a:schemeClr val="tx2"/>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1544206004"/>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c3765107-883c-4ff5-8d65-db716d1f1d06"/>
  <p:tag name="ARTICULATE_SLIDE_COUNT" val="6"/>
  <p:tag name="ARTICULATE_DESIGN_ID_OFFICE THEME" val="HPfOUJdl"/>
  <p:tag name="ARTICULATE_PRESENTER_VERSION" val="8"/>
  <p:tag name="ARTICULATE_PROJECT_CHECK" val="0"/>
  <p:tag name="ARTICULATE_PROJECT_OPEN" val="1"/>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6358204-\\mac\home\downloads\ppt_tabs_template2.pptx"/>
  <p:tag name="ARTICULATE_USED_PAGE_ORIENTATION" val="1"/>
  <p:tag name="ARTICULATE_USED_PAGE_SIZE"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Shagun">
      <a:dk1>
        <a:srgbClr val="000000"/>
      </a:dk1>
      <a:lt1>
        <a:srgbClr val="FFFFFF"/>
      </a:lt1>
      <a:dk2>
        <a:srgbClr val="1F497D"/>
      </a:dk2>
      <a:lt2>
        <a:srgbClr val="EEECE1"/>
      </a:lt2>
      <a:accent1>
        <a:srgbClr val="0F6E8E"/>
      </a:accent1>
      <a:accent2>
        <a:srgbClr val="309394"/>
      </a:accent2>
      <a:accent3>
        <a:srgbClr val="23B8AC"/>
      </a:accent3>
      <a:accent4>
        <a:srgbClr val="92A51A"/>
      </a:accent4>
      <a:accent5>
        <a:srgbClr val="ECC404"/>
      </a:accent5>
      <a:accent6>
        <a:srgbClr val="5758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Shagun">
      <a:dk1>
        <a:srgbClr val="000000"/>
      </a:dk1>
      <a:lt1>
        <a:srgbClr val="FFFFFF"/>
      </a:lt1>
      <a:dk2>
        <a:srgbClr val="1F497D"/>
      </a:dk2>
      <a:lt2>
        <a:srgbClr val="EEECE1"/>
      </a:lt2>
      <a:accent1>
        <a:srgbClr val="0F6E8E"/>
      </a:accent1>
      <a:accent2>
        <a:srgbClr val="309394"/>
      </a:accent2>
      <a:accent3>
        <a:srgbClr val="23B8AC"/>
      </a:accent3>
      <a:accent4>
        <a:srgbClr val="92A51A"/>
      </a:accent4>
      <a:accent5>
        <a:srgbClr val="ECC404"/>
      </a:accent5>
      <a:accent6>
        <a:srgbClr val="575857"/>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Shagun">
      <a:dk1>
        <a:srgbClr val="000000"/>
      </a:dk1>
      <a:lt1>
        <a:srgbClr val="FFFFFF"/>
      </a:lt1>
      <a:dk2>
        <a:srgbClr val="1F497D"/>
      </a:dk2>
      <a:lt2>
        <a:srgbClr val="EEECE1"/>
      </a:lt2>
      <a:accent1>
        <a:srgbClr val="0F6E8E"/>
      </a:accent1>
      <a:accent2>
        <a:srgbClr val="309394"/>
      </a:accent2>
      <a:accent3>
        <a:srgbClr val="23B8AC"/>
      </a:accent3>
      <a:accent4>
        <a:srgbClr val="92A51A"/>
      </a:accent4>
      <a:accent5>
        <a:srgbClr val="ECC404"/>
      </a:accent5>
      <a:accent6>
        <a:srgbClr val="5758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2653</TotalTime>
  <Words>1778</Words>
  <Application>Microsoft Macintosh PowerPoint</Application>
  <PresentationFormat>Widescreen</PresentationFormat>
  <Paragraphs>162</Paragraphs>
  <Slides>27</Slides>
  <Notes>26</Notes>
  <HiddenSlides>0</HiddenSlides>
  <MMClips>3</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27</vt:i4>
      </vt:variant>
    </vt:vector>
  </HeadingPairs>
  <TitlesOfParts>
    <vt:vector size="38" baseType="lpstr">
      <vt:lpstr>Arial</vt:lpstr>
      <vt:lpstr>Avenir Book</vt:lpstr>
      <vt:lpstr>Avenir Light</vt:lpstr>
      <vt:lpstr>Avenir Next</vt:lpstr>
      <vt:lpstr>Avenir Next Medium</vt:lpstr>
      <vt:lpstr>Calibri</vt:lpstr>
      <vt:lpstr>Calibri Light</vt:lpstr>
      <vt:lpstr>Proxima Nova</vt:lpstr>
      <vt:lpstr>Office Theme</vt:lpstr>
      <vt:lpstr>Custom Design</vt:lpstr>
      <vt:lpstr>1_Office Theme</vt:lpstr>
      <vt:lpstr>PowerPoint Presentation</vt:lpstr>
      <vt:lpstr>PowerPoint Presentation</vt:lpstr>
      <vt:lpstr>PowerPoint Presentation</vt:lpstr>
      <vt:lpstr>Content Creators</vt:lpstr>
      <vt:lpstr>PowerPoint Presentation</vt:lpstr>
      <vt:lpstr>Goals</vt:lpstr>
      <vt:lpstr>Word filter tool on YouTube</vt:lpstr>
      <vt:lpstr>Word filter tools</vt:lpstr>
      <vt:lpstr>PowerPoint Presentation</vt:lpstr>
      <vt:lpstr>Need-finding</vt:lpstr>
      <vt:lpstr>PowerPoint Presentation</vt:lpstr>
      <vt:lpstr>Need 1: Separately group different categories of inappropriate comments</vt:lpstr>
      <vt:lpstr>PowerPoint Presentation</vt:lpstr>
      <vt:lpstr>PowerPoint Presentation</vt:lpstr>
      <vt:lpstr>Need 2: Have a few default categories</vt:lpstr>
      <vt:lpstr>PowerPoint Presentation</vt:lpstr>
      <vt:lpstr>Need 3: Seeing examples of matching comments while configuring filters</vt:lpstr>
      <vt:lpstr>PowerPoint Presentation</vt:lpstr>
      <vt:lpstr>Need 4: Getting an overview of word filters’ actions</vt:lpstr>
      <vt:lpstr>PowerPoint Presentation</vt:lpstr>
      <vt:lpstr>PowerPoint Presentation</vt:lpstr>
      <vt:lpstr>User Study</vt:lpstr>
      <vt:lpstr>Insights</vt:lpstr>
      <vt:lpstr>PowerPoint Presentation</vt:lpstr>
      <vt:lpstr>Design Implications</vt:lpstr>
      <vt:lpstr>Role of Different Stakeholders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dc:creator>
  <cp:lastModifiedBy>Shagun Jhaver</cp:lastModifiedBy>
  <cp:revision>1380</cp:revision>
  <dcterms:created xsi:type="dcterms:W3CDTF">2015-12-15T13:27:57Z</dcterms:created>
  <dcterms:modified xsi:type="dcterms:W3CDTF">2022-05-03T05:04:06Z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ProjectVersion">
    <vt:lpwstr>7</vt:lpwstr>
  </property>
  <property fmtid="{D5CDD505-2E9C-101B-9397-08002B2CF9AE}" pid="4" name="ArticulateUseProject">
    <vt:lpwstr>1</vt:lpwstr>
  </property>
  <property fmtid="{D5CDD505-2E9C-101B-9397-08002B2CF9AE}" pid="5" name="ArticulateGUID">
    <vt:lpwstr>EBBE11A4-CD87-44FA-80F4-48D874B9FBA0</vt:lpwstr>
  </property>
  <property fmtid="{D5CDD505-2E9C-101B-9397-08002B2CF9AE}" pid="6" name="ArticulateProjectFull">
    <vt:lpwstr>\\Mac\Home\Downloads\PPT_Tabs_Template2.ppta</vt:lpwstr>
  </property>
</Properties>
</file>